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76" r:id="rId14"/>
    <p:sldId id="277" r:id="rId15"/>
    <p:sldId id="269" r:id="rId16"/>
    <p:sldId id="270" r:id="rId17"/>
    <p:sldId id="271" r:id="rId18"/>
    <p:sldId id="272" r:id="rId19"/>
    <p:sldId id="273" r:id="rId20"/>
    <p:sldId id="274" r:id="rId21"/>
    <p:sldId id="275" r:id="rId22"/>
  </p:sldIdLst>
  <p:sldSz cx="18288000" cy="10287000"/>
  <p:notesSz cx="6858000" cy="9144000"/>
  <p:embeddedFontLst>
    <p:embeddedFont>
      <p:font typeface="Arimo Bold" panose="020B0604020202020204" charset="0"/>
      <p:regular r:id="rId23"/>
    </p:embeddedFont>
    <p:embeddedFont>
      <p:font typeface="Arimo Bold Italics" panose="020B0604020202020204" charset="0"/>
      <p:regular r:id="rId24"/>
    </p:embeddedFont>
    <p:embeddedFont>
      <p:font typeface="Calibri" panose="020F0502020204030204" pitchFamily="34" charset="0"/>
      <p:regular r:id="rId25"/>
      <p:bold r:id="rId26"/>
      <p:italic r:id="rId27"/>
      <p:boldItalic r:id="rId28"/>
    </p:embeddedFont>
    <p:embeddedFont>
      <p:font typeface="Cambria" panose="02040503050406030204" pitchFamily="18" charset="0"/>
      <p:regular r:id="rId29"/>
      <p:bold r:id="rId30"/>
      <p:italic r:id="rId31"/>
      <p:boldItalic r:id="rId32"/>
    </p:embeddedFont>
    <p:embeddedFont>
      <p:font typeface="DM Sans" panose="020B0604020202020204" charset="0"/>
      <p:regular r:id="rId33"/>
    </p:embeddedFont>
    <p:embeddedFont>
      <p:font typeface="DM Sans Bold" panose="020B0604020202020204" charset="0"/>
      <p:regular r:id="rId34"/>
    </p:embeddedFont>
    <p:embeddedFont>
      <p:font typeface="Open Sauce"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11.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jpeg"/><Relationship Id="rId3" Type="http://schemas.openxmlformats.org/officeDocument/2006/relationships/image" Target="../media/image9.sv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image" Target="../media/image20.jpeg"/></Relationships>
</file>

<file path=ppt/slides/_rels/slide20.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5.svg"/><Relationship Id="rId5" Type="http://schemas.openxmlformats.org/officeDocument/2006/relationships/image" Target="../media/image24.svg"/><Relationship Id="rId10" Type="http://schemas.openxmlformats.org/officeDocument/2006/relationships/image" Target="../media/image4.png"/><Relationship Id="rId4" Type="http://schemas.openxmlformats.org/officeDocument/2006/relationships/image" Target="../media/image23.png"/><Relationship Id="rId9" Type="http://schemas.openxmlformats.org/officeDocument/2006/relationships/image" Target="../media/image28.svg"/></Relationships>
</file>

<file path=ppt/slides/_rels/slide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svg"/><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58.svg"/><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4245"/>
            <a:ext cx="18336281"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151" b="-9151"/>
              </a:stretch>
            </a:blipFill>
          </p:spPr>
        </p:sp>
      </p:grpSp>
      <p:sp>
        <p:nvSpPr>
          <p:cNvPr id="4" name="Freeform 4"/>
          <p:cNvSpPr/>
          <p:nvPr/>
        </p:nvSpPr>
        <p:spPr>
          <a:xfrm>
            <a:off x="18179504" y="-859462"/>
            <a:ext cx="156777" cy="11958151"/>
          </a:xfrm>
          <a:custGeom>
            <a:avLst/>
            <a:gdLst/>
            <a:ahLst/>
            <a:cxnLst/>
            <a:rect l="l" t="t" r="r" b="b"/>
            <a:pathLst>
              <a:path w="156777" h="11958151">
                <a:moveTo>
                  <a:pt x="0" y="0"/>
                </a:moveTo>
                <a:lnTo>
                  <a:pt x="156777" y="0"/>
                </a:lnTo>
                <a:lnTo>
                  <a:pt x="156777" y="11958151"/>
                </a:lnTo>
                <a:lnTo>
                  <a:pt x="0" y="119581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626248" y="5462086"/>
            <a:ext cx="8861421" cy="3168422"/>
          </a:xfrm>
          <a:prstGeom prst="rect">
            <a:avLst/>
          </a:prstGeom>
        </p:spPr>
        <p:txBody>
          <a:bodyPr lIns="0" tIns="0" rIns="0" bIns="0" rtlCol="0" anchor="t">
            <a:spAutoFit/>
          </a:bodyPr>
          <a:lstStyle/>
          <a:p>
            <a:pPr algn="l">
              <a:lnSpc>
                <a:spcPts val="4173"/>
              </a:lnSpc>
            </a:pPr>
            <a:r>
              <a:rPr lang="en-US" sz="3392" b="1" i="1">
                <a:solidFill>
                  <a:srgbClr val="F5FFF5"/>
                </a:solidFill>
                <a:latin typeface="Arimo Bold Italics"/>
                <a:ea typeface="Arimo Bold Italics"/>
                <a:cs typeface="Arimo Bold Italics"/>
                <a:sym typeface="Arimo Bold Italics"/>
              </a:rPr>
              <a:t>Presented by:</a:t>
            </a:r>
          </a:p>
          <a:p>
            <a:pPr algn="l">
              <a:lnSpc>
                <a:spcPts val="4173"/>
              </a:lnSpc>
            </a:pPr>
            <a:r>
              <a:rPr lang="en-US" sz="3392" b="1" i="1">
                <a:solidFill>
                  <a:srgbClr val="F5FFF5"/>
                </a:solidFill>
                <a:latin typeface="Arimo Bold Italics"/>
                <a:ea typeface="Arimo Bold Italics"/>
                <a:cs typeface="Arimo Bold Italics"/>
                <a:sym typeface="Arimo Bold Italics"/>
              </a:rPr>
              <a:t>David Chege</a:t>
            </a:r>
          </a:p>
          <a:p>
            <a:pPr algn="l">
              <a:lnSpc>
                <a:spcPts val="4173"/>
              </a:lnSpc>
            </a:pPr>
            <a:r>
              <a:rPr lang="en-US" sz="3392" b="1" i="1">
                <a:solidFill>
                  <a:srgbClr val="F5FFF5"/>
                </a:solidFill>
                <a:latin typeface="Arimo Bold Italics"/>
                <a:ea typeface="Arimo Bold Italics"/>
                <a:cs typeface="Arimo Bold Italics"/>
                <a:sym typeface="Arimo Bold Italics"/>
              </a:rPr>
              <a:t>Royce Bett</a:t>
            </a:r>
          </a:p>
          <a:p>
            <a:pPr algn="l">
              <a:lnSpc>
                <a:spcPts val="4173"/>
              </a:lnSpc>
            </a:pPr>
            <a:r>
              <a:rPr lang="en-US" sz="3392" b="1" i="1">
                <a:solidFill>
                  <a:srgbClr val="F5FFF5"/>
                </a:solidFill>
                <a:latin typeface="Arimo Bold Italics"/>
                <a:ea typeface="Arimo Bold Italics"/>
                <a:cs typeface="Arimo Bold Italics"/>
                <a:sym typeface="Arimo Bold Italics"/>
              </a:rPr>
              <a:t>Gladwell Chepkorir</a:t>
            </a:r>
          </a:p>
          <a:p>
            <a:pPr algn="l">
              <a:lnSpc>
                <a:spcPts val="4173"/>
              </a:lnSpc>
            </a:pPr>
            <a:r>
              <a:rPr lang="en-US" sz="3392" b="1" i="1">
                <a:solidFill>
                  <a:srgbClr val="F5FFF5"/>
                </a:solidFill>
                <a:latin typeface="Arimo Bold Italics"/>
                <a:ea typeface="Arimo Bold Italics"/>
                <a:cs typeface="Arimo Bold Italics"/>
                <a:sym typeface="Arimo Bold Italics"/>
              </a:rPr>
              <a:t>Winny Chepkoech </a:t>
            </a:r>
          </a:p>
          <a:p>
            <a:pPr algn="l">
              <a:lnSpc>
                <a:spcPts val="4173"/>
              </a:lnSpc>
            </a:pPr>
            <a:endParaRPr lang="en-US" sz="3392" b="1" i="1">
              <a:solidFill>
                <a:srgbClr val="F5FFF5"/>
              </a:solidFill>
              <a:latin typeface="Arimo Bold Italics"/>
              <a:ea typeface="Arimo Bold Italics"/>
              <a:cs typeface="Arimo Bold Italics"/>
              <a:sym typeface="Arimo Bold Italics"/>
            </a:endParaRPr>
          </a:p>
        </p:txBody>
      </p:sp>
      <p:sp>
        <p:nvSpPr>
          <p:cNvPr id="7" name="Freeform 7"/>
          <p:cNvSpPr/>
          <p:nvPr/>
        </p:nvSpPr>
        <p:spPr>
          <a:xfrm>
            <a:off x="1573748" y="1146060"/>
            <a:ext cx="846187" cy="981086"/>
          </a:xfrm>
          <a:custGeom>
            <a:avLst/>
            <a:gdLst/>
            <a:ahLst/>
            <a:cxnLst/>
            <a:rect l="l" t="t" r="r" b="b"/>
            <a:pathLst>
              <a:path w="846187" h="981086">
                <a:moveTo>
                  <a:pt x="0" y="0"/>
                </a:moveTo>
                <a:lnTo>
                  <a:pt x="846187" y="0"/>
                </a:lnTo>
                <a:lnTo>
                  <a:pt x="846187" y="981086"/>
                </a:lnTo>
                <a:lnTo>
                  <a:pt x="0" y="981086"/>
                </a:lnTo>
                <a:lnTo>
                  <a:pt x="0" y="0"/>
                </a:lnTo>
                <a:close/>
              </a:path>
            </a:pathLst>
          </a:custGeom>
          <a:blipFill>
            <a:blip r:embed="rId7">
              <a:extLst>
                <a:ext uri="{96DAC541-7B7A-43D3-8B79-37D633B846F1}">
                  <asvg:svgBlip xmlns:asvg="http://schemas.microsoft.com/office/drawing/2016/SVG/main" r:embed="rId8"/>
                </a:ext>
              </a:extLst>
            </a:blip>
            <a:stretch>
              <a:fillRect t="-393" b="-393"/>
            </a:stretch>
          </a:blipFill>
        </p:spPr>
      </p:sp>
      <p:sp>
        <p:nvSpPr>
          <p:cNvPr id="8" name="Freeform 8"/>
          <p:cNvSpPr/>
          <p:nvPr/>
        </p:nvSpPr>
        <p:spPr>
          <a:xfrm>
            <a:off x="-295175" y="863050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626248" y="3543442"/>
            <a:ext cx="15780710" cy="913582"/>
          </a:xfrm>
          <a:prstGeom prst="rect">
            <a:avLst/>
          </a:prstGeom>
        </p:spPr>
        <p:txBody>
          <a:bodyPr lIns="0" tIns="0" rIns="0" bIns="0" rtlCol="0" anchor="t">
            <a:spAutoFit/>
          </a:bodyPr>
          <a:lstStyle/>
          <a:p>
            <a:pPr algn="l">
              <a:lnSpc>
                <a:spcPts val="6952"/>
              </a:lnSpc>
            </a:pPr>
            <a:r>
              <a:rPr lang="en-US" sz="5792" b="1">
                <a:solidFill>
                  <a:srgbClr val="FFFBFB"/>
                </a:solidFill>
                <a:latin typeface="Arimo Bold"/>
                <a:ea typeface="Arimo Bold"/>
                <a:cs typeface="Arimo Bold"/>
                <a:sym typeface="Arimo Bold"/>
              </a:rPr>
              <a:t>PHISHING WEBSITE DETECTION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726757" y="316317"/>
            <a:ext cx="9145339" cy="9566540"/>
          </a:xfrm>
          <a:custGeom>
            <a:avLst/>
            <a:gdLst/>
            <a:ahLst/>
            <a:cxnLst/>
            <a:rect l="l" t="t" r="r" b="b"/>
            <a:pathLst>
              <a:path w="9145339" h="9566540">
                <a:moveTo>
                  <a:pt x="0" y="0"/>
                </a:moveTo>
                <a:lnTo>
                  <a:pt x="9145340" y="0"/>
                </a:lnTo>
                <a:lnTo>
                  <a:pt x="9145340" y="9566540"/>
                </a:lnTo>
                <a:lnTo>
                  <a:pt x="0" y="95665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8739304" y="620472"/>
            <a:ext cx="9120246" cy="9402316"/>
            <a:chOff x="0" y="0"/>
            <a:chExt cx="12160328" cy="12536421"/>
          </a:xfrm>
        </p:grpSpPr>
        <p:sp>
          <p:nvSpPr>
            <p:cNvPr id="6" name="Freeform 6"/>
            <p:cNvSpPr/>
            <p:nvPr/>
          </p:nvSpPr>
          <p:spPr>
            <a:xfrm>
              <a:off x="0" y="0"/>
              <a:ext cx="12160377" cy="12536424"/>
            </a:xfrm>
            <a:custGeom>
              <a:avLst/>
              <a:gdLst/>
              <a:ahLst/>
              <a:cxnLst/>
              <a:rect l="l" t="t" r="r" b="b"/>
              <a:pathLst>
                <a:path w="12160377" h="12536424">
                  <a:moveTo>
                    <a:pt x="0" y="0"/>
                  </a:moveTo>
                  <a:lnTo>
                    <a:pt x="12160377" y="0"/>
                  </a:lnTo>
                  <a:lnTo>
                    <a:pt x="12160377" y="12536424"/>
                  </a:lnTo>
                  <a:lnTo>
                    <a:pt x="0" y="12536424"/>
                  </a:lnTo>
                  <a:lnTo>
                    <a:pt x="0" y="0"/>
                  </a:lnTo>
                  <a:close/>
                </a:path>
              </a:pathLst>
            </a:custGeom>
            <a:blipFill>
              <a:blip r:embed="rId6"/>
              <a:stretch>
                <a:fillRect t="-17" b="-17"/>
              </a:stretch>
            </a:blipFill>
          </p:spPr>
        </p:sp>
      </p:grpSp>
      <p:sp>
        <p:nvSpPr>
          <p:cNvPr id="7" name="TextBox 7"/>
          <p:cNvSpPr txBox="1"/>
          <p:nvPr/>
        </p:nvSpPr>
        <p:spPr>
          <a:xfrm>
            <a:off x="609600" y="2101222"/>
            <a:ext cx="7772066" cy="1093313"/>
          </a:xfrm>
          <a:prstGeom prst="rect">
            <a:avLst/>
          </a:prstGeom>
        </p:spPr>
        <p:txBody>
          <a:bodyPr lIns="0" tIns="0" rIns="0" bIns="0" rtlCol="0" anchor="t">
            <a:spAutoFit/>
          </a:bodyPr>
          <a:lstStyle/>
          <a:p>
            <a:pPr algn="l">
              <a:lnSpc>
                <a:spcPts val="4351"/>
              </a:lnSpc>
            </a:pPr>
            <a:r>
              <a:rPr lang="en-US" sz="3626" b="1" dirty="0">
                <a:solidFill>
                  <a:srgbClr val="56AEFF"/>
                </a:solidFill>
                <a:latin typeface="Arimo Bold"/>
                <a:ea typeface="Arimo Bold"/>
                <a:cs typeface="Arimo Bold"/>
                <a:sym typeface="Arimo Bold"/>
              </a:rPr>
              <a:t>FEATURE CORRELATION ANALYSIS</a:t>
            </a:r>
          </a:p>
        </p:txBody>
      </p:sp>
      <p:sp>
        <p:nvSpPr>
          <p:cNvPr id="8" name="TextBox 8"/>
          <p:cNvSpPr txBox="1"/>
          <p:nvPr/>
        </p:nvSpPr>
        <p:spPr>
          <a:xfrm>
            <a:off x="0" y="3914708"/>
            <a:ext cx="8726757" cy="4965389"/>
          </a:xfrm>
          <a:prstGeom prst="rect">
            <a:avLst/>
          </a:prstGeom>
        </p:spPr>
        <p:txBody>
          <a:bodyPr lIns="0" tIns="0" rIns="0" bIns="0" rtlCol="0" anchor="t">
            <a:spAutoFit/>
          </a:bodyPr>
          <a:lstStyle/>
          <a:p>
            <a:pPr marL="692788" lvl="1" indent="-346394" algn="l">
              <a:lnSpc>
                <a:spcPts val="4428"/>
              </a:lnSpc>
              <a:buAutoNum type="arabicPeriod"/>
            </a:pPr>
            <a:r>
              <a:rPr lang="en-US" sz="3208">
                <a:solidFill>
                  <a:srgbClr val="FFFFFF"/>
                </a:solidFill>
                <a:latin typeface="DM Sans"/>
                <a:ea typeface="DM Sans"/>
                <a:cs typeface="DM Sans"/>
                <a:sym typeface="DM Sans"/>
              </a:rPr>
              <a:t>High correlation observed among URL-based features, indicating redundancy.</a:t>
            </a:r>
          </a:p>
          <a:p>
            <a:pPr marL="692788" lvl="1" indent="-346394" algn="l">
              <a:lnSpc>
                <a:spcPts val="4428"/>
              </a:lnSpc>
              <a:buAutoNum type="arabicPeriod"/>
            </a:pPr>
            <a:r>
              <a:rPr lang="en-US" sz="3208">
                <a:solidFill>
                  <a:srgbClr val="FFFFFF"/>
                </a:solidFill>
                <a:latin typeface="DM Sans"/>
                <a:ea typeface="DM Sans"/>
                <a:cs typeface="DM Sans"/>
                <a:sym typeface="DM Sans"/>
              </a:rPr>
              <a:t>Weak correlation between most features and the label, suggesting non-linear relationships.</a:t>
            </a:r>
          </a:p>
          <a:p>
            <a:pPr marL="692788" lvl="1" indent="-346394" algn="l">
              <a:lnSpc>
                <a:spcPts val="4428"/>
              </a:lnSpc>
              <a:buAutoNum type="arabicPeriod"/>
            </a:pPr>
            <a:r>
              <a:rPr lang="en-US" sz="3208">
                <a:solidFill>
                  <a:srgbClr val="FFFFFF"/>
                </a:solidFill>
                <a:latin typeface="DM Sans"/>
                <a:ea typeface="DM Sans"/>
                <a:cs typeface="DM Sans"/>
                <a:sym typeface="DM Sans"/>
              </a:rPr>
              <a:t>Feature selection can be optimized to reduce multicollinearity and improve model performance.</a:t>
            </a:r>
          </a:p>
          <a:p>
            <a:pPr algn="l">
              <a:lnSpc>
                <a:spcPts val="4428"/>
              </a:lnSpc>
            </a:pPr>
            <a:endParaRPr lang="en-US" sz="3208">
              <a:solidFill>
                <a:srgbClr val="FFFFFF"/>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t="-201" b="-201"/>
            </a:stretch>
          </a:blipFill>
        </p:spPr>
      </p:sp>
      <p:grpSp>
        <p:nvGrpSpPr>
          <p:cNvPr id="3" name="Group 3"/>
          <p:cNvGrpSpPr/>
          <p:nvPr/>
        </p:nvGrpSpPr>
        <p:grpSpPr>
          <a:xfrm>
            <a:off x="2267961" y="8412696"/>
            <a:ext cx="4319810" cy="426581"/>
            <a:chOff x="0" y="0"/>
            <a:chExt cx="5759747" cy="568775"/>
          </a:xfrm>
        </p:grpSpPr>
        <p:sp>
          <p:nvSpPr>
            <p:cNvPr id="4" name="Freeform 4"/>
            <p:cNvSpPr/>
            <p:nvPr/>
          </p:nvSpPr>
          <p:spPr>
            <a:xfrm>
              <a:off x="0" y="0"/>
              <a:ext cx="5759704" cy="568833"/>
            </a:xfrm>
            <a:custGeom>
              <a:avLst/>
              <a:gdLst/>
              <a:ahLst/>
              <a:cxnLst/>
              <a:rect l="l" t="t" r="r" b="b"/>
              <a:pathLst>
                <a:path w="5759704" h="568833">
                  <a:moveTo>
                    <a:pt x="0" y="0"/>
                  </a:moveTo>
                  <a:lnTo>
                    <a:pt x="5759704" y="0"/>
                  </a:lnTo>
                  <a:lnTo>
                    <a:pt x="5759704" y="568833"/>
                  </a:lnTo>
                  <a:lnTo>
                    <a:pt x="0" y="568833"/>
                  </a:lnTo>
                  <a:lnTo>
                    <a:pt x="0" y="0"/>
                  </a:lnTo>
                  <a:close/>
                </a:path>
              </a:pathLst>
            </a:custGeom>
            <a:blipFill>
              <a:blip r:embed="rId4"/>
              <a:stretch>
                <a:fillRect t="-50211" b="-50200"/>
              </a:stretch>
            </a:blipFill>
          </p:spPr>
        </p:sp>
      </p:grpSp>
      <p:grpSp>
        <p:nvGrpSpPr>
          <p:cNvPr id="5" name="Group 5"/>
          <p:cNvGrpSpPr/>
          <p:nvPr/>
        </p:nvGrpSpPr>
        <p:grpSpPr>
          <a:xfrm>
            <a:off x="6984095" y="8412696"/>
            <a:ext cx="4319810" cy="426581"/>
            <a:chOff x="0" y="0"/>
            <a:chExt cx="5759747" cy="568775"/>
          </a:xfrm>
        </p:grpSpPr>
        <p:sp>
          <p:nvSpPr>
            <p:cNvPr id="6" name="Freeform 6"/>
            <p:cNvSpPr/>
            <p:nvPr/>
          </p:nvSpPr>
          <p:spPr>
            <a:xfrm>
              <a:off x="0" y="0"/>
              <a:ext cx="5759704" cy="568833"/>
            </a:xfrm>
            <a:custGeom>
              <a:avLst/>
              <a:gdLst/>
              <a:ahLst/>
              <a:cxnLst/>
              <a:rect l="l" t="t" r="r" b="b"/>
              <a:pathLst>
                <a:path w="5759704" h="568833">
                  <a:moveTo>
                    <a:pt x="0" y="0"/>
                  </a:moveTo>
                  <a:lnTo>
                    <a:pt x="5759704" y="0"/>
                  </a:lnTo>
                  <a:lnTo>
                    <a:pt x="5759704" y="568833"/>
                  </a:lnTo>
                  <a:lnTo>
                    <a:pt x="0" y="568833"/>
                  </a:lnTo>
                  <a:lnTo>
                    <a:pt x="0" y="0"/>
                  </a:lnTo>
                  <a:close/>
                </a:path>
              </a:pathLst>
            </a:custGeom>
            <a:blipFill>
              <a:blip r:embed="rId4"/>
              <a:stretch>
                <a:fillRect t="-50211" b="-50200"/>
              </a:stretch>
            </a:blipFill>
          </p:spPr>
        </p:sp>
      </p:grpSp>
      <p:grpSp>
        <p:nvGrpSpPr>
          <p:cNvPr id="7" name="Group 7"/>
          <p:cNvGrpSpPr/>
          <p:nvPr/>
        </p:nvGrpSpPr>
        <p:grpSpPr>
          <a:xfrm>
            <a:off x="11703955" y="8412696"/>
            <a:ext cx="4319810" cy="426581"/>
            <a:chOff x="0" y="0"/>
            <a:chExt cx="5759747" cy="568775"/>
          </a:xfrm>
        </p:grpSpPr>
        <p:sp>
          <p:nvSpPr>
            <p:cNvPr id="8" name="Freeform 8"/>
            <p:cNvSpPr/>
            <p:nvPr/>
          </p:nvSpPr>
          <p:spPr>
            <a:xfrm>
              <a:off x="0" y="0"/>
              <a:ext cx="5759704" cy="568833"/>
            </a:xfrm>
            <a:custGeom>
              <a:avLst/>
              <a:gdLst/>
              <a:ahLst/>
              <a:cxnLst/>
              <a:rect l="l" t="t" r="r" b="b"/>
              <a:pathLst>
                <a:path w="5759704" h="568833">
                  <a:moveTo>
                    <a:pt x="0" y="0"/>
                  </a:moveTo>
                  <a:lnTo>
                    <a:pt x="5759704" y="0"/>
                  </a:lnTo>
                  <a:lnTo>
                    <a:pt x="5759704" y="568833"/>
                  </a:lnTo>
                  <a:lnTo>
                    <a:pt x="0" y="568833"/>
                  </a:lnTo>
                  <a:lnTo>
                    <a:pt x="0" y="0"/>
                  </a:lnTo>
                  <a:close/>
                </a:path>
              </a:pathLst>
            </a:custGeom>
            <a:blipFill>
              <a:blip r:embed="rId4"/>
              <a:stretch>
                <a:fillRect t="-50211" b="-50200"/>
              </a:stretch>
            </a:blipFill>
          </p:spPr>
        </p:sp>
      </p:grpSp>
      <p:grpSp>
        <p:nvGrpSpPr>
          <p:cNvPr id="9" name="Group 9"/>
          <p:cNvGrpSpPr/>
          <p:nvPr/>
        </p:nvGrpSpPr>
        <p:grpSpPr>
          <a:xfrm>
            <a:off x="8001000" y="0"/>
            <a:ext cx="10287000" cy="10287000"/>
            <a:chOff x="0" y="0"/>
            <a:chExt cx="13716000" cy="13716000"/>
          </a:xfrm>
        </p:grpSpPr>
        <p:sp>
          <p:nvSpPr>
            <p:cNvPr id="10" name="Freeform 10"/>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5"/>
              <a:stretch>
                <a:fillRect/>
              </a:stretch>
            </a:blipFill>
          </p:spPr>
        </p:sp>
      </p:grpSp>
      <p:sp>
        <p:nvSpPr>
          <p:cNvPr id="11" name="TextBox 11"/>
          <p:cNvSpPr txBox="1"/>
          <p:nvPr/>
        </p:nvSpPr>
        <p:spPr>
          <a:xfrm>
            <a:off x="0" y="3914708"/>
            <a:ext cx="7820865" cy="5051088"/>
          </a:xfrm>
          <a:prstGeom prst="rect">
            <a:avLst/>
          </a:prstGeom>
        </p:spPr>
        <p:txBody>
          <a:bodyPr lIns="0" tIns="0" rIns="0" bIns="0" rtlCol="0" anchor="t">
            <a:spAutoFit/>
          </a:bodyPr>
          <a:lstStyle/>
          <a:p>
            <a:pPr marL="692790" lvl="1" indent="-346395" algn="l">
              <a:lnSpc>
                <a:spcPts val="4428"/>
              </a:lnSpc>
              <a:buAutoNum type="arabicPeriod"/>
            </a:pPr>
            <a:r>
              <a:rPr lang="en-US" sz="3208">
                <a:solidFill>
                  <a:srgbClr val="FFFFFF"/>
                </a:solidFill>
                <a:latin typeface="DM Sans"/>
                <a:ea typeface="DM Sans"/>
                <a:cs typeface="DM Sans"/>
                <a:sym typeface="DM Sans"/>
              </a:rPr>
              <a:t>HTTPS and IP usage are strong indicators, with phishing sites often lacking HTTPS and using IPs.</a:t>
            </a:r>
          </a:p>
          <a:p>
            <a:pPr marL="692790" lvl="1" indent="-346395" algn="l">
              <a:lnSpc>
                <a:spcPts val="4428"/>
              </a:lnSpc>
              <a:buAutoNum type="arabicPeriod"/>
            </a:pPr>
            <a:r>
              <a:rPr lang="en-US" sz="3208">
                <a:solidFill>
                  <a:srgbClr val="FFFFFF"/>
                </a:solidFill>
                <a:latin typeface="DM Sans"/>
                <a:ea typeface="DM Sans"/>
                <a:cs typeface="DM Sans"/>
                <a:sym typeface="DM Sans"/>
              </a:rPr>
              <a:t>Social media and form elements differ between phishing and legitimate sites, impacting detection.</a:t>
            </a:r>
          </a:p>
          <a:p>
            <a:pPr marL="692790" lvl="1" indent="-346395" algn="l">
              <a:lnSpc>
                <a:spcPts val="4428"/>
              </a:lnSpc>
              <a:buAutoNum type="arabicPeriod"/>
            </a:pPr>
            <a:r>
              <a:rPr lang="en-US" sz="3208">
                <a:solidFill>
                  <a:srgbClr val="FFFFFF"/>
                </a:solidFill>
                <a:latin typeface="DM Sans"/>
                <a:ea typeface="DM Sans"/>
                <a:cs typeface="DM Sans"/>
                <a:sym typeface="DM Sans"/>
              </a:rPr>
              <a:t>Presence of hidden fields and lack of copyright info are common in phishing sites.</a:t>
            </a:r>
          </a:p>
        </p:txBody>
      </p:sp>
      <p:sp>
        <p:nvSpPr>
          <p:cNvPr id="12" name="TextBox 12"/>
          <p:cNvSpPr txBox="1"/>
          <p:nvPr/>
        </p:nvSpPr>
        <p:spPr>
          <a:xfrm>
            <a:off x="0" y="1009650"/>
            <a:ext cx="8001000" cy="1819303"/>
          </a:xfrm>
          <a:prstGeom prst="rect">
            <a:avLst/>
          </a:prstGeom>
        </p:spPr>
        <p:txBody>
          <a:bodyPr lIns="0" tIns="0" rIns="0" bIns="0" rtlCol="0" anchor="t">
            <a:spAutoFit/>
          </a:bodyPr>
          <a:lstStyle/>
          <a:p>
            <a:pPr algn="ctr">
              <a:lnSpc>
                <a:spcPts val="4765"/>
              </a:lnSpc>
            </a:pPr>
            <a:r>
              <a:rPr lang="en-US" sz="3971" b="1">
                <a:solidFill>
                  <a:srgbClr val="F5FFF5"/>
                </a:solidFill>
                <a:latin typeface="Arimo Bold"/>
                <a:ea typeface="Arimo Bold"/>
                <a:cs typeface="Arimo Bold"/>
                <a:sym typeface="Arimo Bold"/>
              </a:rPr>
              <a:t>Feature Distribution Across Phishing and Legitimate Websites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804881" cy="10423881"/>
            <a:chOff x="0" y="0"/>
            <a:chExt cx="10406508" cy="13898508"/>
          </a:xfrm>
        </p:grpSpPr>
        <p:sp>
          <p:nvSpPr>
            <p:cNvPr id="3" name="Freeform 3"/>
            <p:cNvSpPr/>
            <p:nvPr/>
          </p:nvSpPr>
          <p:spPr>
            <a:xfrm>
              <a:off x="0" y="0"/>
              <a:ext cx="10406507" cy="13898499"/>
            </a:xfrm>
            <a:custGeom>
              <a:avLst/>
              <a:gdLst/>
              <a:ahLst/>
              <a:cxnLst/>
              <a:rect l="l" t="t" r="r" b="b"/>
              <a:pathLst>
                <a:path w="10406507" h="13898499">
                  <a:moveTo>
                    <a:pt x="0" y="0"/>
                  </a:moveTo>
                  <a:lnTo>
                    <a:pt x="10406507" y="0"/>
                  </a:lnTo>
                  <a:lnTo>
                    <a:pt x="10406507" y="13898499"/>
                  </a:lnTo>
                  <a:lnTo>
                    <a:pt x="0" y="13898499"/>
                  </a:lnTo>
                  <a:lnTo>
                    <a:pt x="0" y="0"/>
                  </a:lnTo>
                  <a:close/>
                </a:path>
              </a:pathLst>
            </a:custGeom>
            <a:blipFill>
              <a:blip r:embed="rId2"/>
              <a:stretch>
                <a:fillRect/>
              </a:stretch>
            </a:blipFill>
          </p:spPr>
        </p:sp>
      </p:grpSp>
      <p:sp>
        <p:nvSpPr>
          <p:cNvPr id="5" name="TextBox 5"/>
          <p:cNvSpPr txBox="1"/>
          <p:nvPr/>
        </p:nvSpPr>
        <p:spPr>
          <a:xfrm>
            <a:off x="8195466" y="2552700"/>
            <a:ext cx="10092534" cy="5620193"/>
          </a:xfrm>
          <a:prstGeom prst="rect">
            <a:avLst/>
          </a:prstGeom>
        </p:spPr>
        <p:txBody>
          <a:bodyPr lIns="0" tIns="0" rIns="0" bIns="0" rtlCol="0" anchor="t">
            <a:spAutoFit/>
          </a:bodyPr>
          <a:lstStyle/>
          <a:p>
            <a:pPr marL="759232" lvl="1" indent="-379616" algn="l">
              <a:lnSpc>
                <a:spcPts val="4852"/>
              </a:lnSpc>
              <a:buAutoNum type="arabicPeriod"/>
            </a:pPr>
            <a:r>
              <a:rPr lang="en-US" sz="3600" dirty="0">
                <a:solidFill>
                  <a:srgbClr val="F5FFF5"/>
                </a:solidFill>
                <a:ea typeface="Arimo Bold"/>
                <a:cs typeface="Arimo Bold"/>
                <a:sym typeface="Arimo Bold"/>
              </a:rPr>
              <a:t>URL Length and Domain Length have outliers, especially in phishing sites, indicating variability in phishing URL structures.</a:t>
            </a:r>
          </a:p>
          <a:p>
            <a:pPr marL="759232" lvl="1" indent="-379616" algn="l">
              <a:lnSpc>
                <a:spcPts val="4852"/>
              </a:lnSpc>
              <a:buAutoNum type="arabicPeriod"/>
            </a:pPr>
            <a:r>
              <a:rPr lang="en-US" sz="3600" dirty="0">
                <a:solidFill>
                  <a:srgbClr val="F5FFF5"/>
                </a:solidFill>
                <a:ea typeface="Arimo Bold"/>
                <a:cs typeface="Arimo Bold"/>
                <a:sym typeface="Arimo Bold"/>
              </a:rPr>
              <a:t>Number of Popups and Iframes is generally higher in phishing sites, suggesting more intrusive elements.</a:t>
            </a:r>
          </a:p>
          <a:p>
            <a:pPr marL="759232" lvl="1" indent="-379616" algn="l">
              <a:lnSpc>
                <a:spcPts val="4852"/>
              </a:lnSpc>
              <a:buAutoNum type="arabicPeriod"/>
            </a:pPr>
            <a:r>
              <a:rPr lang="en-US" sz="3600" dirty="0">
                <a:solidFill>
                  <a:srgbClr val="F5FFF5"/>
                </a:solidFill>
                <a:ea typeface="Arimo Bold"/>
                <a:cs typeface="Arimo Bold"/>
                <a:sym typeface="Arimo Bold"/>
              </a:rPr>
              <a:t>External References are significantly higher in phishing sites, likely to mislead users.</a:t>
            </a:r>
          </a:p>
          <a:p>
            <a:pPr algn="l">
              <a:lnSpc>
                <a:spcPts val="4854"/>
              </a:lnSpc>
            </a:pPr>
            <a:endParaRPr lang="en-US" sz="3600" dirty="0">
              <a:solidFill>
                <a:srgbClr val="F5FFF5"/>
              </a:solidFill>
              <a:ea typeface="Arimo Bold"/>
              <a:cs typeface="Arimo Bold"/>
              <a:sym typeface="Arimo Bold"/>
            </a:endParaRPr>
          </a:p>
        </p:txBody>
      </p:sp>
      <p:sp>
        <p:nvSpPr>
          <p:cNvPr id="6" name="TextBox 2">
            <a:extLst>
              <a:ext uri="{FF2B5EF4-FFF2-40B4-BE49-F238E27FC236}">
                <a16:creationId xmlns:a16="http://schemas.microsoft.com/office/drawing/2014/main" id="{1268E9EC-6755-4718-BA7A-1997BB81B31F}"/>
              </a:ext>
            </a:extLst>
          </p:cNvPr>
          <p:cNvSpPr txBox="1"/>
          <p:nvPr/>
        </p:nvSpPr>
        <p:spPr>
          <a:xfrm>
            <a:off x="9601201" y="342900"/>
            <a:ext cx="6400800" cy="1016997"/>
          </a:xfrm>
          <a:prstGeom prst="rect">
            <a:avLst/>
          </a:prstGeom>
        </p:spPr>
        <p:txBody>
          <a:bodyPr wrap="square" lIns="0" tIns="0" rIns="0" bIns="0" rtlCol="0" anchor="t">
            <a:spAutoFit/>
          </a:bodyPr>
          <a:lstStyle/>
          <a:p>
            <a:pPr algn="l">
              <a:lnSpc>
                <a:spcPts val="7711"/>
              </a:lnSpc>
            </a:pPr>
            <a:r>
              <a:rPr lang="en-US" sz="6426" b="1" dirty="0">
                <a:solidFill>
                  <a:srgbClr val="56AEFF"/>
                </a:solidFill>
                <a:latin typeface="Arimo Bold"/>
                <a:ea typeface="Arimo Bold"/>
                <a:cs typeface="Arimo Bold"/>
                <a:sym typeface="Arimo Bold"/>
              </a:rPr>
              <a:t>Outlier Analysis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371600" y="2024245"/>
            <a:ext cx="10589155" cy="1016997"/>
          </a:xfrm>
          <a:prstGeom prst="rect">
            <a:avLst/>
          </a:prstGeom>
        </p:spPr>
        <p:txBody>
          <a:bodyPr lIns="0" tIns="0" rIns="0" bIns="0" rtlCol="0" anchor="t">
            <a:spAutoFit/>
          </a:bodyPr>
          <a:lstStyle/>
          <a:p>
            <a:pPr algn="l">
              <a:lnSpc>
                <a:spcPts val="7711"/>
              </a:lnSpc>
            </a:pPr>
            <a:r>
              <a:rPr lang="en-US" sz="6426" b="1" dirty="0">
                <a:solidFill>
                  <a:srgbClr val="56AEFF"/>
                </a:solidFill>
                <a:latin typeface="Arimo Bold"/>
                <a:ea typeface="Arimo Bold"/>
                <a:cs typeface="Arimo Bold"/>
                <a:sym typeface="Arimo Bold"/>
              </a:rPr>
              <a:t>Feature Engineering</a:t>
            </a:r>
          </a:p>
        </p:txBody>
      </p:sp>
      <p:sp>
        <p:nvSpPr>
          <p:cNvPr id="3" name="Freeform 3"/>
          <p:cNvSpPr/>
          <p:nvPr/>
        </p:nvSpPr>
        <p:spPr>
          <a:xfrm>
            <a:off x="7228433" y="-2313121"/>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371600" y="3350157"/>
            <a:ext cx="12242804" cy="5171352"/>
          </a:xfrm>
          <a:prstGeom prst="rect">
            <a:avLst/>
          </a:prstGeom>
        </p:spPr>
        <p:txBody>
          <a:bodyPr lIns="0" tIns="0" rIns="0" bIns="0" rtlCol="0" anchor="t">
            <a:spAutoFit/>
          </a:bodyPr>
          <a:lstStyle/>
          <a:p>
            <a:pPr marL="571500" indent="-571500">
              <a:lnSpc>
                <a:spcPts val="4534"/>
              </a:lnSpc>
              <a:buFont typeface="Arial" panose="020B0604020202020204" pitchFamily="34" charset="0"/>
              <a:buChar char="•"/>
            </a:pPr>
            <a:r>
              <a:rPr lang="en-US" sz="3600" b="1" dirty="0">
                <a:solidFill>
                  <a:srgbClr val="FFFFFF"/>
                </a:solidFill>
                <a:ea typeface="DM Sans Bold"/>
                <a:cs typeface="DM Sans Bold"/>
                <a:sym typeface="DM Sans Bold"/>
              </a:rPr>
              <a:t>Outlier removal </a:t>
            </a:r>
            <a:r>
              <a:rPr lang="en-US" sz="3600" dirty="0">
                <a:solidFill>
                  <a:srgbClr val="FFFFFF"/>
                </a:solidFill>
                <a:ea typeface="DM Sans Bold"/>
                <a:cs typeface="DM Sans Bold"/>
                <a:sym typeface="DM Sans Bold"/>
              </a:rPr>
              <a:t>eliminated 70.79% of rows, reducing the dataset to 29,210 rows, with significant adjustments to features like NoOfSubDomain, NoOfDegitsInURL, and LineOfCode due to extreme values from unusual or malicious URLs. </a:t>
            </a:r>
          </a:p>
          <a:p>
            <a:pPr marL="571500" indent="-571500">
              <a:lnSpc>
                <a:spcPts val="4534"/>
              </a:lnSpc>
              <a:buFont typeface="Arial" panose="020B0604020202020204" pitchFamily="34" charset="0"/>
              <a:buChar char="•"/>
            </a:pPr>
            <a:r>
              <a:rPr lang="en-US" sz="3600" b="1" dirty="0">
                <a:solidFill>
                  <a:srgbClr val="FFFFFF"/>
                </a:solidFill>
                <a:ea typeface="DM Sans Bold"/>
                <a:cs typeface="DM Sans Bold"/>
                <a:sym typeface="DM Sans Bold"/>
              </a:rPr>
              <a:t>Multicollinearity</a:t>
            </a:r>
            <a:r>
              <a:rPr lang="en-US" sz="3600" dirty="0">
                <a:solidFill>
                  <a:srgbClr val="FFFFFF"/>
                </a:solidFill>
                <a:ea typeface="DM Sans Bold"/>
                <a:cs typeface="DM Sans Bold"/>
                <a:sym typeface="DM Sans Bold"/>
              </a:rPr>
              <a:t> through a correlation matrix with a threshold of 0.9 led to the removal of 6 features, leaving 49 features in the dataset for more reliable analysis and modeling.</a:t>
            </a:r>
          </a:p>
          <a:p>
            <a:pPr>
              <a:lnSpc>
                <a:spcPts val="4534"/>
              </a:lnSpc>
            </a:pPr>
            <a:endParaRPr lang="en-US" sz="3600" dirty="0">
              <a:solidFill>
                <a:srgbClr val="FFFFFF"/>
              </a:solidFill>
              <a:ea typeface="DM Sans"/>
              <a:cs typeface="DM Sans"/>
              <a:sym typeface="DM Sans"/>
            </a:endParaRPr>
          </a:p>
        </p:txBody>
      </p:sp>
    </p:spTree>
    <p:extLst>
      <p:ext uri="{BB962C8B-B14F-4D97-AF65-F5344CB8AC3E}">
        <p14:creationId xmlns:p14="http://schemas.microsoft.com/office/powerpoint/2010/main" val="744115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186762" y="1104900"/>
            <a:ext cx="10589155" cy="1016997"/>
          </a:xfrm>
          <a:prstGeom prst="rect">
            <a:avLst/>
          </a:prstGeom>
        </p:spPr>
        <p:txBody>
          <a:bodyPr lIns="0" tIns="0" rIns="0" bIns="0" rtlCol="0" anchor="t">
            <a:spAutoFit/>
          </a:bodyPr>
          <a:lstStyle/>
          <a:p>
            <a:pPr algn="l">
              <a:lnSpc>
                <a:spcPts val="7711"/>
              </a:lnSpc>
            </a:pPr>
            <a:r>
              <a:rPr lang="en-US" sz="6426" b="1" dirty="0">
                <a:solidFill>
                  <a:srgbClr val="56AEFF"/>
                </a:solidFill>
                <a:latin typeface="Arimo Bold"/>
                <a:ea typeface="Arimo Bold"/>
                <a:cs typeface="Arimo Bold"/>
                <a:sym typeface="Arimo Bold"/>
              </a:rPr>
              <a:t>Dealing with Overfitting</a:t>
            </a:r>
          </a:p>
        </p:txBody>
      </p:sp>
      <p:sp>
        <p:nvSpPr>
          <p:cNvPr id="3" name="Freeform 3"/>
          <p:cNvSpPr/>
          <p:nvPr/>
        </p:nvSpPr>
        <p:spPr>
          <a:xfrm>
            <a:off x="12731434" y="364060"/>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Rectangle 4">
            <a:extLst>
              <a:ext uri="{FF2B5EF4-FFF2-40B4-BE49-F238E27FC236}">
                <a16:creationId xmlns:a16="http://schemas.microsoft.com/office/drawing/2014/main" id="{F8D6B721-F1B9-43BA-8D48-A50BA92B7302}"/>
              </a:ext>
            </a:extLst>
          </p:cNvPr>
          <p:cNvSpPr/>
          <p:nvPr/>
        </p:nvSpPr>
        <p:spPr>
          <a:xfrm>
            <a:off x="1165980" y="2781300"/>
            <a:ext cx="9601200" cy="6247864"/>
          </a:xfrm>
          <a:prstGeom prst="rect">
            <a:avLst/>
          </a:prstGeom>
        </p:spPr>
        <p:txBody>
          <a:bodyPr wrap="square">
            <a:spAutoFit/>
          </a:bodyPr>
          <a:lstStyle/>
          <a:p>
            <a:r>
              <a:rPr lang="en-US" sz="4000" dirty="0">
                <a:solidFill>
                  <a:srgbClr val="FFFFFF"/>
                </a:solidFill>
              </a:rPr>
              <a:t>Principal Component Analysis (PCA) and TF-IDF Vectorizer were used to reduce dimensionality and add noise to the dataset, while SMOTE (Synthetic Minority Over-sampling Technique) was applied to address class imbalance by generating synthetic samples for the minority class. These techniques helped improve model performance and mitigate issues related to overfitting and imbalance.</a:t>
            </a:r>
            <a:endParaRPr lang="en-US" sz="4000" dirty="0"/>
          </a:p>
        </p:txBody>
      </p:sp>
    </p:spTree>
    <p:extLst>
      <p:ext uri="{BB962C8B-B14F-4D97-AF65-F5344CB8AC3E}">
        <p14:creationId xmlns:p14="http://schemas.microsoft.com/office/powerpoint/2010/main" val="2898983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2362200" y="571500"/>
            <a:ext cx="14545741" cy="1016997"/>
          </a:xfrm>
          <a:prstGeom prst="rect">
            <a:avLst/>
          </a:prstGeom>
        </p:spPr>
        <p:txBody>
          <a:bodyPr lIns="0" tIns="0" rIns="0" bIns="0" rtlCol="0" anchor="t">
            <a:spAutoFit/>
          </a:bodyPr>
          <a:lstStyle/>
          <a:p>
            <a:pPr algn="l">
              <a:lnSpc>
                <a:spcPts val="7711"/>
              </a:lnSpc>
            </a:pPr>
            <a:r>
              <a:rPr lang="en-US" sz="6426" b="1" dirty="0">
                <a:solidFill>
                  <a:srgbClr val="56AEFF"/>
                </a:solidFill>
                <a:latin typeface="Arimo Bold"/>
                <a:ea typeface="Arimo Bold"/>
                <a:cs typeface="Arimo Bold"/>
                <a:sym typeface="Arimo Bold"/>
              </a:rPr>
              <a:t>Models &amp; Performance Metrics</a:t>
            </a:r>
          </a:p>
        </p:txBody>
      </p:sp>
      <p:sp>
        <p:nvSpPr>
          <p:cNvPr id="4" name="Freeform 4"/>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5" name="Table 5"/>
          <p:cNvGraphicFramePr>
            <a:graphicFrameLocks noGrp="1"/>
          </p:cNvGraphicFramePr>
          <p:nvPr>
            <p:extLst>
              <p:ext uri="{D42A27DB-BD31-4B8C-83A1-F6EECF244321}">
                <p14:modId xmlns:p14="http://schemas.microsoft.com/office/powerpoint/2010/main" val="2928712307"/>
              </p:ext>
            </p:extLst>
          </p:nvPr>
        </p:nvGraphicFramePr>
        <p:xfrm>
          <a:off x="1371600" y="1714500"/>
          <a:ext cx="13716000" cy="8305798"/>
        </p:xfrm>
        <a:graphic>
          <a:graphicData uri="http://schemas.openxmlformats.org/drawingml/2006/table">
            <a:tbl>
              <a:tblPr/>
              <a:tblGrid>
                <a:gridCol w="3510425">
                  <a:extLst>
                    <a:ext uri="{9D8B030D-6E8A-4147-A177-3AD203B41FA5}">
                      <a16:colId xmlns:a16="http://schemas.microsoft.com/office/drawing/2014/main" val="20000"/>
                    </a:ext>
                  </a:extLst>
                </a:gridCol>
                <a:gridCol w="1559598">
                  <a:extLst>
                    <a:ext uri="{9D8B030D-6E8A-4147-A177-3AD203B41FA5}">
                      <a16:colId xmlns:a16="http://schemas.microsoft.com/office/drawing/2014/main" val="20001"/>
                    </a:ext>
                  </a:extLst>
                </a:gridCol>
                <a:gridCol w="1559598">
                  <a:extLst>
                    <a:ext uri="{9D8B030D-6E8A-4147-A177-3AD203B41FA5}">
                      <a16:colId xmlns:a16="http://schemas.microsoft.com/office/drawing/2014/main" val="20002"/>
                    </a:ext>
                  </a:extLst>
                </a:gridCol>
                <a:gridCol w="7086379">
                  <a:extLst>
                    <a:ext uri="{9D8B030D-6E8A-4147-A177-3AD203B41FA5}">
                      <a16:colId xmlns:a16="http://schemas.microsoft.com/office/drawing/2014/main" val="20003"/>
                    </a:ext>
                  </a:extLst>
                </a:gridCol>
              </a:tblGrid>
              <a:tr h="872349">
                <a:tc gridSpan="4">
                  <a:txBody>
                    <a:bodyPr/>
                    <a:lstStyle/>
                    <a:p>
                      <a:pPr algn="l">
                        <a:lnSpc>
                          <a:spcPts val="1022"/>
                        </a:lnSpc>
                        <a:defRPr/>
                      </a:pPr>
                      <a:endParaRPr lang="en-US" sz="1800" dirty="0"/>
                    </a:p>
                    <a:p>
                      <a:pPr algn="l">
                        <a:lnSpc>
                          <a:spcPts val="1022"/>
                        </a:lnSpc>
                      </a:pPr>
                      <a:r>
                        <a:rPr lang="en-US" sz="1800" dirty="0">
                          <a:solidFill>
                            <a:srgbClr val="FFFFFF"/>
                          </a:solidFill>
                          <a:latin typeface="Open Sauce"/>
                          <a:ea typeface="Open Sauce"/>
                          <a:cs typeface="Open Sauce"/>
                          <a:sym typeface="Open Sauce"/>
                        </a:rPr>
                        <a:t>  Trained                                       Models and Performance Metrics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hMerge="1">
                  <a:txBody>
                    <a:bodyPr/>
                    <a:lstStyle/>
                    <a:p>
                      <a:pPr algn="l">
                        <a:lnSpc>
                          <a:spcPts val="1022"/>
                        </a:lnSpc>
                        <a:defRPr/>
                      </a:pPr>
                      <a:endParaRPr lang="en-US" sz="1100"/>
                    </a:p>
                    <a:p>
                      <a:pPr algn="l">
                        <a:lnSpc>
                          <a:spcPts val="1022"/>
                        </a:lnSpc>
                      </a:pPr>
                      <a:r>
                        <a:rPr lang="en-US" sz="730">
                          <a:solidFill>
                            <a:srgbClr val="FFFFFF"/>
                          </a:solidFill>
                          <a:latin typeface="Open Sauce"/>
                          <a:ea typeface="Open Sauce"/>
                          <a:cs typeface="Open Sauce"/>
                          <a:sym typeface="Open Sauce"/>
                        </a:rPr>
                        <a:t>  Trained</a:t>
                      </a:r>
                    </a:p>
                    <a:p>
                      <a:pPr algn="l">
                        <a:lnSpc>
                          <a:spcPts val="1022"/>
                        </a:lnSpc>
                      </a:pPr>
                      <a:r>
                        <a:rPr lang="en-US" sz="730">
                          <a:solidFill>
                            <a:srgbClr val="FFFFFF"/>
                          </a:solidFill>
                          <a:latin typeface="Open Sauce"/>
                          <a:ea typeface="Open Sauce"/>
                          <a:cs typeface="Open Sauce"/>
                          <a:sym typeface="Open Sauce"/>
                        </a:rPr>
                        <a:t>  Models and Performance Metrics</a:t>
                      </a:r>
                    </a:p>
                    <a:p>
                      <a:pPr algn="l">
                        <a:lnSpc>
                          <a:spcPts val="1022"/>
                        </a:lnSpc>
                      </a:pPr>
                      <a:r>
                        <a:rPr lang="en-US" sz="73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hMerge="1">
                  <a:txBody>
                    <a:bodyPr/>
                    <a:lstStyle/>
                    <a:p>
                      <a:pPr algn="l">
                        <a:lnSpc>
                          <a:spcPts val="1022"/>
                        </a:lnSpc>
                        <a:defRPr/>
                      </a:pPr>
                      <a:endParaRPr lang="en-US" sz="1100"/>
                    </a:p>
                    <a:p>
                      <a:pPr algn="l">
                        <a:lnSpc>
                          <a:spcPts val="1022"/>
                        </a:lnSpc>
                      </a:pPr>
                      <a:r>
                        <a:rPr lang="en-US" sz="730">
                          <a:solidFill>
                            <a:srgbClr val="FFFFFF"/>
                          </a:solidFill>
                          <a:latin typeface="Open Sauce"/>
                          <a:ea typeface="Open Sauce"/>
                          <a:cs typeface="Open Sauce"/>
                          <a:sym typeface="Open Sauce"/>
                        </a:rPr>
                        <a:t>  Trained</a:t>
                      </a:r>
                    </a:p>
                    <a:p>
                      <a:pPr algn="l">
                        <a:lnSpc>
                          <a:spcPts val="1022"/>
                        </a:lnSpc>
                      </a:pPr>
                      <a:r>
                        <a:rPr lang="en-US" sz="730">
                          <a:solidFill>
                            <a:srgbClr val="FFFFFF"/>
                          </a:solidFill>
                          <a:latin typeface="Open Sauce"/>
                          <a:ea typeface="Open Sauce"/>
                          <a:cs typeface="Open Sauce"/>
                          <a:sym typeface="Open Sauce"/>
                        </a:rPr>
                        <a:t>  Models and Performance Metrics</a:t>
                      </a:r>
                    </a:p>
                    <a:p>
                      <a:pPr algn="l">
                        <a:lnSpc>
                          <a:spcPts val="1022"/>
                        </a:lnSpc>
                      </a:pPr>
                      <a:r>
                        <a:rPr lang="en-US" sz="73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hMerge="1">
                  <a:txBody>
                    <a:bodyPr/>
                    <a:lstStyle/>
                    <a:p>
                      <a:pPr algn="l">
                        <a:lnSpc>
                          <a:spcPts val="1022"/>
                        </a:lnSpc>
                        <a:defRPr/>
                      </a:pPr>
                      <a:endParaRPr lang="en-US" sz="1100"/>
                    </a:p>
                    <a:p>
                      <a:pPr algn="l">
                        <a:lnSpc>
                          <a:spcPts val="1022"/>
                        </a:lnSpc>
                      </a:pPr>
                      <a:r>
                        <a:rPr lang="en-US" sz="730">
                          <a:solidFill>
                            <a:srgbClr val="FFFFFF"/>
                          </a:solidFill>
                          <a:latin typeface="Open Sauce"/>
                          <a:ea typeface="Open Sauce"/>
                          <a:cs typeface="Open Sauce"/>
                          <a:sym typeface="Open Sauce"/>
                        </a:rPr>
                        <a:t>  Trained</a:t>
                      </a:r>
                    </a:p>
                    <a:p>
                      <a:pPr algn="l">
                        <a:lnSpc>
                          <a:spcPts val="1022"/>
                        </a:lnSpc>
                      </a:pPr>
                      <a:r>
                        <a:rPr lang="en-US" sz="730">
                          <a:solidFill>
                            <a:srgbClr val="FFFFFF"/>
                          </a:solidFill>
                          <a:latin typeface="Open Sauce"/>
                          <a:ea typeface="Open Sauce"/>
                          <a:cs typeface="Open Sauce"/>
                          <a:sym typeface="Open Sauce"/>
                        </a:rPr>
                        <a:t>  Models and Performance Metrics</a:t>
                      </a:r>
                    </a:p>
                    <a:p>
                      <a:pPr algn="l">
                        <a:lnSpc>
                          <a:spcPts val="1022"/>
                        </a:lnSpc>
                      </a:pPr>
                      <a:r>
                        <a:rPr lang="en-US" sz="73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715676">
                <a:tc>
                  <a:txBody>
                    <a:bodyPr/>
                    <a:lstStyle/>
                    <a:p>
                      <a:pPr algn="l">
                        <a:lnSpc>
                          <a:spcPts val="1022"/>
                        </a:lnSpc>
                        <a:defRPr/>
                      </a:pPr>
                      <a:endParaRPr lang="en-US" sz="1800"/>
                    </a:p>
                    <a:p>
                      <a:pPr algn="l">
                        <a:lnSpc>
                          <a:spcPts val="1022"/>
                        </a:lnSpc>
                      </a:pPr>
                      <a:r>
                        <a:rPr lang="en-US" sz="1800">
                          <a:solidFill>
                            <a:srgbClr val="FFFFFF"/>
                          </a:solidFill>
                          <a:latin typeface="Open Sauce"/>
                          <a:ea typeface="Open Sauce"/>
                          <a:cs typeface="Open Sauce"/>
                          <a:sym typeface="Open Sauce"/>
                        </a:rPr>
                        <a:t>  Model</a:t>
                      </a:r>
                    </a:p>
                    <a:p>
                      <a:pPr algn="l">
                        <a:lnSpc>
                          <a:spcPts val="1022"/>
                        </a:lnSpc>
                      </a:pPr>
                      <a:r>
                        <a:rPr lang="en-US" sz="180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a:txBody>
                    <a:bodyPr/>
                    <a:lstStyle/>
                    <a:p>
                      <a:pPr algn="l">
                        <a:lnSpc>
                          <a:spcPts val="1022"/>
                        </a:lnSpc>
                        <a:defRPr/>
                      </a:pPr>
                      <a:endParaRPr lang="en-US" sz="1800"/>
                    </a:p>
                    <a:p>
                      <a:pPr algn="l">
                        <a:lnSpc>
                          <a:spcPts val="1022"/>
                        </a:lnSpc>
                      </a:pPr>
                      <a:r>
                        <a:rPr lang="en-US" sz="1800">
                          <a:solidFill>
                            <a:srgbClr val="FFFFFF"/>
                          </a:solidFill>
                          <a:latin typeface="Open Sauce"/>
                          <a:ea typeface="Open Sauce"/>
                          <a:cs typeface="Open Sauce"/>
                          <a:sym typeface="Open Sauce"/>
                        </a:rPr>
                        <a:t>  Accuracy</a:t>
                      </a:r>
                    </a:p>
                    <a:p>
                      <a:pPr algn="l">
                        <a:lnSpc>
                          <a:spcPts val="1022"/>
                        </a:lnSpc>
                      </a:pPr>
                      <a:r>
                        <a:rPr lang="en-US" sz="180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a:txBody>
                    <a:bodyPr/>
                    <a:lstStyle/>
                    <a:p>
                      <a:pPr algn="l">
                        <a:lnSpc>
                          <a:spcPts val="882"/>
                        </a:lnSpc>
                        <a:defRPr/>
                      </a:pPr>
                      <a:endParaRPr lang="en-US" sz="1800"/>
                    </a:p>
                    <a:p>
                      <a:pPr algn="l">
                        <a:lnSpc>
                          <a:spcPts val="882"/>
                        </a:lnSpc>
                      </a:pPr>
                      <a:r>
                        <a:rPr lang="en-US" sz="1800">
                          <a:solidFill>
                            <a:srgbClr val="FFFFFF"/>
                          </a:solidFill>
                          <a:latin typeface="Open Sauce"/>
                          <a:ea typeface="Open Sauce"/>
                          <a:cs typeface="Open Sauce"/>
                          <a:sym typeface="Open Sauce"/>
                        </a:rPr>
                        <a:t>  Precision</a:t>
                      </a:r>
                    </a:p>
                    <a:p>
                      <a:pPr algn="l">
                        <a:lnSpc>
                          <a:spcPts val="882"/>
                        </a:lnSpc>
                      </a:pPr>
                      <a:r>
                        <a:rPr lang="en-US" sz="180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a:txBody>
                    <a:bodyPr/>
                    <a:lstStyle/>
                    <a:p>
                      <a:pPr algn="l">
                        <a:lnSpc>
                          <a:spcPts val="882"/>
                        </a:lnSpc>
                        <a:defRPr/>
                      </a:pPr>
                      <a:endParaRPr lang="en-US" sz="1800"/>
                    </a:p>
                    <a:p>
                      <a:pPr algn="l">
                        <a:lnSpc>
                          <a:spcPts val="882"/>
                        </a:lnSpc>
                      </a:pPr>
                      <a:r>
                        <a:rPr lang="en-US" sz="1800">
                          <a:solidFill>
                            <a:srgbClr val="FFFFFF"/>
                          </a:solidFill>
                          <a:latin typeface="Open Sauce"/>
                          <a:ea typeface="Open Sauce"/>
                          <a:cs typeface="Open Sauce"/>
                          <a:sym typeface="Open Sauce"/>
                        </a:rPr>
                        <a:t>  Recall</a:t>
                      </a:r>
                    </a:p>
                    <a:p>
                      <a:pPr algn="l">
                        <a:lnSpc>
                          <a:spcPts val="882"/>
                        </a:lnSpc>
                      </a:pPr>
                      <a:r>
                        <a:rPr lang="en-US" sz="180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872349">
                <a:tc>
                  <a:txBody>
                    <a:bodyPr/>
                    <a:lstStyle/>
                    <a:p>
                      <a:pPr algn="l">
                        <a:lnSpc>
                          <a:spcPts val="1022"/>
                        </a:lnSpc>
                        <a:defRPr/>
                      </a:pPr>
                      <a:endParaRPr lang="en-US" sz="1800" dirty="0"/>
                    </a:p>
                    <a:p>
                      <a:pPr algn="l">
                        <a:lnSpc>
                          <a:spcPts val="1022"/>
                        </a:lnSpc>
                      </a:pPr>
                      <a:r>
                        <a:rPr lang="en-US" sz="1800" dirty="0">
                          <a:solidFill>
                            <a:srgbClr val="FFFFFF"/>
                          </a:solidFill>
                          <a:latin typeface="Open Sauce"/>
                          <a:ea typeface="Open Sauce"/>
                          <a:cs typeface="Open Sauce"/>
                          <a:sym typeface="Open Sauce"/>
                        </a:rPr>
                        <a:t>  Logistic Regression</a:t>
                      </a:r>
                    </a:p>
                    <a:p>
                      <a:pPr algn="l">
                        <a:lnSpc>
                          <a:spcPts val="102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a:txBody>
                    <a:bodyPr/>
                    <a:lstStyle/>
                    <a:p>
                      <a:pPr algn="l">
                        <a:lnSpc>
                          <a:spcPts val="1022"/>
                        </a:lnSpc>
                        <a:defRPr/>
                      </a:pPr>
                      <a:endParaRPr lang="en-US" sz="1800" dirty="0"/>
                    </a:p>
                    <a:p>
                      <a:pPr algn="l">
                        <a:lnSpc>
                          <a:spcPts val="1022"/>
                        </a:lnSpc>
                      </a:pPr>
                      <a:r>
                        <a:rPr lang="en-US" sz="1800" dirty="0">
                          <a:solidFill>
                            <a:srgbClr val="FFFFFF"/>
                          </a:solidFill>
                          <a:latin typeface="Open Sauce"/>
                          <a:ea typeface="Open Sauce"/>
                          <a:cs typeface="Open Sauce"/>
                          <a:sym typeface="Open Sauce"/>
                        </a:rPr>
                        <a:t>  96%</a:t>
                      </a:r>
                    </a:p>
                    <a:p>
                      <a:pPr algn="l">
                        <a:lnSpc>
                          <a:spcPts val="102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a:txBody>
                    <a:bodyPr/>
                    <a:lstStyle/>
                    <a:p>
                      <a:pPr algn="l">
                        <a:lnSpc>
                          <a:spcPts val="882"/>
                        </a:lnSpc>
                        <a:defRPr/>
                      </a:pPr>
                      <a:endParaRPr lang="en-US" sz="1800" dirty="0"/>
                    </a:p>
                    <a:p>
                      <a:pPr algn="l">
                        <a:lnSpc>
                          <a:spcPts val="882"/>
                        </a:lnSpc>
                      </a:pPr>
                      <a:r>
                        <a:rPr lang="en-US" sz="1800" dirty="0">
                          <a:solidFill>
                            <a:srgbClr val="FFFFFF"/>
                          </a:solidFill>
                          <a:latin typeface="Open Sauce"/>
                          <a:ea typeface="Open Sauce"/>
                          <a:cs typeface="Open Sauce"/>
                          <a:sym typeface="Open Sauce"/>
                        </a:rPr>
                        <a:t>  97%</a:t>
                      </a:r>
                    </a:p>
                    <a:p>
                      <a:pPr algn="l">
                        <a:lnSpc>
                          <a:spcPts val="88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a:txBody>
                    <a:bodyPr/>
                    <a:lstStyle/>
                    <a:p>
                      <a:pPr algn="l">
                        <a:lnSpc>
                          <a:spcPts val="882"/>
                        </a:lnSpc>
                        <a:defRPr/>
                      </a:pPr>
                      <a:endParaRPr lang="en-US" sz="1800" dirty="0"/>
                    </a:p>
                    <a:p>
                      <a:pPr algn="l">
                        <a:lnSpc>
                          <a:spcPts val="882"/>
                        </a:lnSpc>
                      </a:pPr>
                      <a:r>
                        <a:rPr lang="en-US" sz="1800" dirty="0">
                          <a:solidFill>
                            <a:srgbClr val="FFFFFF"/>
                          </a:solidFill>
                          <a:latin typeface="Open Sauce"/>
                          <a:ea typeface="Open Sauce"/>
                          <a:cs typeface="Open Sauce"/>
                          <a:sym typeface="Open Sauce"/>
                        </a:rPr>
                        <a:t>  97%</a:t>
                      </a:r>
                    </a:p>
                    <a:p>
                      <a:pPr algn="l">
                        <a:lnSpc>
                          <a:spcPts val="88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72349">
                <a:tc>
                  <a:txBody>
                    <a:bodyPr/>
                    <a:lstStyle/>
                    <a:p>
                      <a:pPr algn="l">
                        <a:lnSpc>
                          <a:spcPts val="1022"/>
                        </a:lnSpc>
                        <a:defRPr/>
                      </a:pPr>
                      <a:endParaRPr lang="en-US" sz="1800" dirty="0"/>
                    </a:p>
                    <a:p>
                      <a:pPr algn="l">
                        <a:lnSpc>
                          <a:spcPts val="1022"/>
                        </a:lnSpc>
                      </a:pPr>
                      <a:r>
                        <a:rPr lang="en-US" sz="1800" dirty="0">
                          <a:solidFill>
                            <a:srgbClr val="FFFFFF"/>
                          </a:solidFill>
                          <a:latin typeface="Open Sauce"/>
                          <a:ea typeface="Open Sauce"/>
                          <a:cs typeface="Open Sauce"/>
                          <a:sym typeface="Open Sauce"/>
                        </a:rPr>
                        <a:t>  Decision Tree</a:t>
                      </a:r>
                    </a:p>
                    <a:p>
                      <a:pPr algn="l">
                        <a:lnSpc>
                          <a:spcPts val="102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a:txBody>
                    <a:bodyPr/>
                    <a:lstStyle/>
                    <a:p>
                      <a:pPr algn="l">
                        <a:lnSpc>
                          <a:spcPts val="1022"/>
                        </a:lnSpc>
                        <a:defRPr/>
                      </a:pPr>
                      <a:endParaRPr lang="en-US" sz="1800" dirty="0"/>
                    </a:p>
                    <a:p>
                      <a:pPr algn="l">
                        <a:lnSpc>
                          <a:spcPts val="1022"/>
                        </a:lnSpc>
                      </a:pPr>
                      <a:r>
                        <a:rPr lang="en-US" sz="1800" dirty="0">
                          <a:solidFill>
                            <a:srgbClr val="FFFFFF"/>
                          </a:solidFill>
                          <a:latin typeface="Open Sauce"/>
                          <a:ea typeface="Open Sauce"/>
                          <a:cs typeface="Open Sauce"/>
                          <a:sym typeface="Open Sauce"/>
                        </a:rPr>
                        <a:t>  99%</a:t>
                      </a:r>
                    </a:p>
                    <a:p>
                      <a:pPr algn="l">
                        <a:lnSpc>
                          <a:spcPts val="102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a:txBody>
                    <a:bodyPr/>
                    <a:lstStyle/>
                    <a:p>
                      <a:pPr algn="l">
                        <a:lnSpc>
                          <a:spcPts val="882"/>
                        </a:lnSpc>
                        <a:defRPr/>
                      </a:pPr>
                      <a:endParaRPr lang="en-US" sz="1800" dirty="0"/>
                    </a:p>
                    <a:p>
                      <a:pPr algn="l">
                        <a:lnSpc>
                          <a:spcPts val="882"/>
                        </a:lnSpc>
                      </a:pPr>
                      <a:r>
                        <a:rPr lang="en-US" sz="1800" dirty="0">
                          <a:solidFill>
                            <a:srgbClr val="FFFFFF"/>
                          </a:solidFill>
                          <a:latin typeface="Open Sauce"/>
                          <a:ea typeface="Open Sauce"/>
                          <a:cs typeface="Open Sauce"/>
                          <a:sym typeface="Open Sauce"/>
                        </a:rPr>
                        <a:t>  99%</a:t>
                      </a:r>
                    </a:p>
                    <a:p>
                      <a:pPr algn="l">
                        <a:lnSpc>
                          <a:spcPts val="88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a:txBody>
                    <a:bodyPr/>
                    <a:lstStyle/>
                    <a:p>
                      <a:pPr algn="l">
                        <a:lnSpc>
                          <a:spcPts val="882"/>
                        </a:lnSpc>
                        <a:defRPr/>
                      </a:pPr>
                      <a:endParaRPr lang="en-US" sz="1800" dirty="0"/>
                    </a:p>
                    <a:p>
                      <a:pPr algn="l">
                        <a:lnSpc>
                          <a:spcPts val="882"/>
                        </a:lnSpc>
                      </a:pPr>
                      <a:r>
                        <a:rPr lang="en-US" sz="1800" dirty="0">
                          <a:solidFill>
                            <a:srgbClr val="FFFFFF"/>
                          </a:solidFill>
                          <a:latin typeface="Open Sauce"/>
                          <a:ea typeface="Open Sauce"/>
                          <a:cs typeface="Open Sauce"/>
                          <a:sym typeface="Open Sauce"/>
                        </a:rPr>
                        <a:t>  99%</a:t>
                      </a:r>
                    </a:p>
                    <a:p>
                      <a:pPr algn="l">
                        <a:lnSpc>
                          <a:spcPts val="88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872349">
                <a:tc>
                  <a:txBody>
                    <a:bodyPr/>
                    <a:lstStyle/>
                    <a:p>
                      <a:pPr algn="l">
                        <a:lnSpc>
                          <a:spcPts val="1022"/>
                        </a:lnSpc>
                        <a:defRPr/>
                      </a:pPr>
                      <a:endParaRPr lang="en-US" sz="1800" dirty="0"/>
                    </a:p>
                    <a:p>
                      <a:pPr algn="l">
                        <a:lnSpc>
                          <a:spcPts val="1022"/>
                        </a:lnSpc>
                      </a:pPr>
                      <a:r>
                        <a:rPr lang="en-US" sz="1800" dirty="0">
                          <a:solidFill>
                            <a:srgbClr val="FFFFFF"/>
                          </a:solidFill>
                          <a:latin typeface="Open Sauce"/>
                          <a:ea typeface="Open Sauce"/>
                          <a:cs typeface="Open Sauce"/>
                          <a:sym typeface="Open Sauce"/>
                        </a:rPr>
                        <a:t>  Random Forest</a:t>
                      </a:r>
                    </a:p>
                    <a:p>
                      <a:pPr algn="l">
                        <a:lnSpc>
                          <a:spcPts val="102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a:txBody>
                    <a:bodyPr/>
                    <a:lstStyle/>
                    <a:p>
                      <a:pPr algn="l">
                        <a:lnSpc>
                          <a:spcPts val="1022"/>
                        </a:lnSpc>
                        <a:defRPr/>
                      </a:pPr>
                      <a:endParaRPr lang="en-US" sz="1800" dirty="0"/>
                    </a:p>
                    <a:p>
                      <a:pPr algn="l">
                        <a:lnSpc>
                          <a:spcPts val="1022"/>
                        </a:lnSpc>
                      </a:pPr>
                      <a:r>
                        <a:rPr lang="en-US" sz="1800" dirty="0">
                          <a:solidFill>
                            <a:srgbClr val="FFFFFF"/>
                          </a:solidFill>
                          <a:latin typeface="Open Sauce"/>
                          <a:ea typeface="Open Sauce"/>
                          <a:cs typeface="Open Sauce"/>
                          <a:sym typeface="Open Sauce"/>
                        </a:rPr>
                        <a:t>  99%</a:t>
                      </a:r>
                    </a:p>
                    <a:p>
                      <a:pPr algn="l">
                        <a:lnSpc>
                          <a:spcPts val="102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a:txBody>
                    <a:bodyPr/>
                    <a:lstStyle/>
                    <a:p>
                      <a:pPr algn="l">
                        <a:lnSpc>
                          <a:spcPts val="882"/>
                        </a:lnSpc>
                        <a:defRPr/>
                      </a:pPr>
                      <a:endParaRPr lang="en-US" sz="1800" dirty="0"/>
                    </a:p>
                    <a:p>
                      <a:pPr algn="l">
                        <a:lnSpc>
                          <a:spcPts val="882"/>
                        </a:lnSpc>
                      </a:pPr>
                      <a:r>
                        <a:rPr lang="en-US" sz="1800" dirty="0">
                          <a:solidFill>
                            <a:srgbClr val="FFFFFF"/>
                          </a:solidFill>
                          <a:latin typeface="Open Sauce"/>
                          <a:ea typeface="Open Sauce"/>
                          <a:cs typeface="Open Sauce"/>
                          <a:sym typeface="Open Sauce"/>
                        </a:rPr>
                        <a:t>  99%</a:t>
                      </a:r>
                    </a:p>
                    <a:p>
                      <a:pPr algn="l">
                        <a:lnSpc>
                          <a:spcPts val="88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a:txBody>
                    <a:bodyPr/>
                    <a:lstStyle/>
                    <a:p>
                      <a:pPr algn="l">
                        <a:lnSpc>
                          <a:spcPts val="882"/>
                        </a:lnSpc>
                        <a:defRPr/>
                      </a:pPr>
                      <a:endParaRPr lang="en-US" sz="1800" dirty="0"/>
                    </a:p>
                    <a:p>
                      <a:pPr algn="l">
                        <a:lnSpc>
                          <a:spcPts val="882"/>
                        </a:lnSpc>
                      </a:pPr>
                      <a:r>
                        <a:rPr lang="en-US" sz="1800" dirty="0">
                          <a:solidFill>
                            <a:srgbClr val="FFFFFF"/>
                          </a:solidFill>
                          <a:latin typeface="Open Sauce"/>
                          <a:ea typeface="Open Sauce"/>
                          <a:cs typeface="Open Sauce"/>
                          <a:sym typeface="Open Sauce"/>
                        </a:rPr>
                        <a:t>  99%</a:t>
                      </a:r>
                    </a:p>
                    <a:p>
                      <a:pPr algn="l">
                        <a:lnSpc>
                          <a:spcPts val="88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715676">
                <a:tc>
                  <a:txBody>
                    <a:bodyPr/>
                    <a:lstStyle/>
                    <a:p>
                      <a:pPr algn="l">
                        <a:lnSpc>
                          <a:spcPts val="1022"/>
                        </a:lnSpc>
                        <a:defRPr/>
                      </a:pPr>
                      <a:endParaRPr lang="en-US" sz="1800"/>
                    </a:p>
                    <a:p>
                      <a:pPr algn="l">
                        <a:lnSpc>
                          <a:spcPts val="1022"/>
                        </a:lnSpc>
                      </a:pPr>
                      <a:r>
                        <a:rPr lang="en-US" sz="1800">
                          <a:solidFill>
                            <a:srgbClr val="FFFFFF"/>
                          </a:solidFill>
                          <a:latin typeface="Open Sauce"/>
                          <a:ea typeface="Open Sauce"/>
                          <a:cs typeface="Open Sauce"/>
                          <a:sym typeface="Open Sauce"/>
                        </a:rPr>
                        <a:t>  LightGBM</a:t>
                      </a:r>
                    </a:p>
                    <a:p>
                      <a:pPr algn="l">
                        <a:lnSpc>
                          <a:spcPts val="1022"/>
                        </a:lnSpc>
                      </a:pPr>
                      <a:r>
                        <a:rPr lang="en-US" sz="180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a:txBody>
                    <a:bodyPr/>
                    <a:lstStyle/>
                    <a:p>
                      <a:pPr algn="l">
                        <a:lnSpc>
                          <a:spcPts val="1022"/>
                        </a:lnSpc>
                        <a:defRPr/>
                      </a:pPr>
                      <a:endParaRPr lang="en-US" sz="1800" dirty="0"/>
                    </a:p>
                    <a:p>
                      <a:pPr algn="l">
                        <a:lnSpc>
                          <a:spcPts val="1022"/>
                        </a:lnSpc>
                      </a:pPr>
                      <a:r>
                        <a:rPr lang="en-US" sz="1800" dirty="0">
                          <a:solidFill>
                            <a:srgbClr val="FFFFFF"/>
                          </a:solidFill>
                          <a:latin typeface="Open Sauce"/>
                          <a:ea typeface="Open Sauce"/>
                          <a:cs typeface="Open Sauce"/>
                          <a:sym typeface="Open Sauce"/>
                        </a:rPr>
                        <a:t>  99%</a:t>
                      </a:r>
                    </a:p>
                    <a:p>
                      <a:pPr algn="l">
                        <a:lnSpc>
                          <a:spcPts val="102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a:txBody>
                    <a:bodyPr/>
                    <a:lstStyle/>
                    <a:p>
                      <a:pPr algn="l">
                        <a:lnSpc>
                          <a:spcPts val="882"/>
                        </a:lnSpc>
                        <a:defRPr/>
                      </a:pPr>
                      <a:endParaRPr lang="en-US" sz="1800" dirty="0"/>
                    </a:p>
                    <a:p>
                      <a:pPr algn="l">
                        <a:lnSpc>
                          <a:spcPts val="882"/>
                        </a:lnSpc>
                      </a:pPr>
                      <a:r>
                        <a:rPr lang="en-US" sz="1800" dirty="0">
                          <a:solidFill>
                            <a:srgbClr val="FFFFFF"/>
                          </a:solidFill>
                          <a:latin typeface="Open Sauce"/>
                          <a:ea typeface="Open Sauce"/>
                          <a:cs typeface="Open Sauce"/>
                          <a:sym typeface="Open Sauce"/>
                        </a:rPr>
                        <a:t>  -</a:t>
                      </a:r>
                    </a:p>
                    <a:p>
                      <a:pPr algn="l">
                        <a:lnSpc>
                          <a:spcPts val="88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a:txBody>
                    <a:bodyPr/>
                    <a:lstStyle/>
                    <a:p>
                      <a:pPr algn="l">
                        <a:lnSpc>
                          <a:spcPts val="882"/>
                        </a:lnSpc>
                        <a:defRPr/>
                      </a:pPr>
                      <a:endParaRPr lang="en-US" sz="1800" dirty="0"/>
                    </a:p>
                    <a:p>
                      <a:pPr algn="l">
                        <a:lnSpc>
                          <a:spcPts val="882"/>
                        </a:lnSpc>
                      </a:pPr>
                      <a:r>
                        <a:rPr lang="en-US" sz="1800" dirty="0">
                          <a:solidFill>
                            <a:srgbClr val="FFFFFF"/>
                          </a:solidFill>
                          <a:latin typeface="Open Sauce"/>
                          <a:ea typeface="Open Sauce"/>
                          <a:cs typeface="Open Sauce"/>
                          <a:sym typeface="Open Sauce"/>
                        </a:rPr>
                        <a:t>  -</a:t>
                      </a:r>
                    </a:p>
                    <a:p>
                      <a:pPr algn="l">
                        <a:lnSpc>
                          <a:spcPts val="88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715676">
                <a:tc>
                  <a:txBody>
                    <a:bodyPr/>
                    <a:lstStyle/>
                    <a:p>
                      <a:pPr algn="l">
                        <a:lnSpc>
                          <a:spcPts val="1022"/>
                        </a:lnSpc>
                        <a:defRPr/>
                      </a:pPr>
                      <a:endParaRPr lang="en-US" sz="1800" dirty="0"/>
                    </a:p>
                    <a:p>
                      <a:pPr algn="l">
                        <a:lnSpc>
                          <a:spcPts val="1022"/>
                        </a:lnSpc>
                      </a:pPr>
                      <a:r>
                        <a:rPr lang="en-US" sz="1800" dirty="0">
                          <a:solidFill>
                            <a:srgbClr val="FFFFFF"/>
                          </a:solidFill>
                          <a:latin typeface="Open Sauce"/>
                          <a:ea typeface="Open Sauce"/>
                          <a:cs typeface="Open Sauce"/>
                          <a:sym typeface="Open Sauce"/>
                        </a:rPr>
                        <a:t>  </a:t>
                      </a:r>
                      <a:r>
                        <a:rPr lang="en-US" sz="1800" dirty="0" err="1">
                          <a:solidFill>
                            <a:srgbClr val="FFFFFF"/>
                          </a:solidFill>
                          <a:latin typeface="Open Sauce"/>
                          <a:ea typeface="Open Sauce"/>
                          <a:cs typeface="Open Sauce"/>
                          <a:sym typeface="Open Sauce"/>
                        </a:rPr>
                        <a:t>XGBoost</a:t>
                      </a:r>
                      <a:endParaRPr lang="en-US" sz="1800" dirty="0">
                        <a:solidFill>
                          <a:srgbClr val="FFFFFF"/>
                        </a:solidFill>
                        <a:latin typeface="Open Sauce"/>
                        <a:ea typeface="Open Sauce"/>
                        <a:cs typeface="Open Sauce"/>
                        <a:sym typeface="Open Sauce"/>
                      </a:endParaRPr>
                    </a:p>
                    <a:p>
                      <a:pPr algn="l">
                        <a:lnSpc>
                          <a:spcPts val="102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a:txBody>
                    <a:bodyPr/>
                    <a:lstStyle/>
                    <a:p>
                      <a:pPr algn="l">
                        <a:lnSpc>
                          <a:spcPts val="1022"/>
                        </a:lnSpc>
                        <a:defRPr/>
                      </a:pPr>
                      <a:endParaRPr lang="en-US" sz="1800" dirty="0"/>
                    </a:p>
                    <a:p>
                      <a:pPr algn="l">
                        <a:lnSpc>
                          <a:spcPts val="1022"/>
                        </a:lnSpc>
                      </a:pPr>
                      <a:r>
                        <a:rPr lang="en-US" sz="1800" dirty="0">
                          <a:solidFill>
                            <a:srgbClr val="FFFFFF"/>
                          </a:solidFill>
                          <a:latin typeface="Open Sauce"/>
                          <a:ea typeface="Open Sauce"/>
                          <a:cs typeface="Open Sauce"/>
                          <a:sym typeface="Open Sauce"/>
                        </a:rPr>
                        <a:t>  99%</a:t>
                      </a:r>
                    </a:p>
                    <a:p>
                      <a:pPr algn="l">
                        <a:lnSpc>
                          <a:spcPts val="102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a:txBody>
                    <a:bodyPr/>
                    <a:lstStyle/>
                    <a:p>
                      <a:pPr algn="l">
                        <a:lnSpc>
                          <a:spcPts val="882"/>
                        </a:lnSpc>
                        <a:defRPr/>
                      </a:pPr>
                      <a:endParaRPr lang="en-US" sz="1800" dirty="0"/>
                    </a:p>
                    <a:p>
                      <a:pPr algn="l">
                        <a:lnSpc>
                          <a:spcPts val="882"/>
                        </a:lnSpc>
                      </a:pPr>
                      <a:r>
                        <a:rPr lang="en-US" sz="1800" dirty="0">
                          <a:solidFill>
                            <a:srgbClr val="FFFFFF"/>
                          </a:solidFill>
                          <a:latin typeface="Open Sauce"/>
                          <a:ea typeface="Open Sauce"/>
                          <a:cs typeface="Open Sauce"/>
                          <a:sym typeface="Open Sauce"/>
                        </a:rPr>
                        <a:t>  99%</a:t>
                      </a:r>
                    </a:p>
                    <a:p>
                      <a:pPr algn="l">
                        <a:lnSpc>
                          <a:spcPts val="88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a:txBody>
                    <a:bodyPr/>
                    <a:lstStyle/>
                    <a:p>
                      <a:pPr algn="l">
                        <a:lnSpc>
                          <a:spcPts val="882"/>
                        </a:lnSpc>
                        <a:defRPr/>
                      </a:pPr>
                      <a:endParaRPr lang="en-US" sz="1800" dirty="0"/>
                    </a:p>
                    <a:p>
                      <a:pPr algn="l">
                        <a:lnSpc>
                          <a:spcPts val="882"/>
                        </a:lnSpc>
                      </a:pPr>
                      <a:r>
                        <a:rPr lang="en-US" sz="1800" dirty="0">
                          <a:solidFill>
                            <a:srgbClr val="FFFFFF"/>
                          </a:solidFill>
                          <a:latin typeface="Open Sauce"/>
                          <a:ea typeface="Open Sauce"/>
                          <a:cs typeface="Open Sauce"/>
                          <a:sym typeface="Open Sauce"/>
                        </a:rPr>
                        <a:t>  99%</a:t>
                      </a:r>
                    </a:p>
                    <a:p>
                      <a:pPr algn="l">
                        <a:lnSpc>
                          <a:spcPts val="88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872349">
                <a:tc>
                  <a:txBody>
                    <a:bodyPr/>
                    <a:lstStyle/>
                    <a:p>
                      <a:pPr algn="l">
                        <a:lnSpc>
                          <a:spcPts val="1022"/>
                        </a:lnSpc>
                        <a:defRPr/>
                      </a:pPr>
                      <a:endParaRPr lang="en-US" sz="1800" dirty="0"/>
                    </a:p>
                    <a:p>
                      <a:pPr algn="l">
                        <a:lnSpc>
                          <a:spcPts val="1022"/>
                        </a:lnSpc>
                      </a:pPr>
                      <a:r>
                        <a:rPr lang="en-US" sz="1800" dirty="0">
                          <a:solidFill>
                            <a:srgbClr val="FFFFFF"/>
                          </a:solidFill>
                          <a:latin typeface="Open Sauce"/>
                          <a:ea typeface="Open Sauce"/>
                          <a:cs typeface="Open Sauce"/>
                          <a:sym typeface="Open Sauce"/>
                        </a:rPr>
                        <a:t>  Deep Neural Network</a:t>
                      </a:r>
                    </a:p>
                    <a:p>
                      <a:pPr algn="l">
                        <a:lnSpc>
                          <a:spcPts val="102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a:txBody>
                    <a:bodyPr/>
                    <a:lstStyle/>
                    <a:p>
                      <a:pPr algn="l">
                        <a:lnSpc>
                          <a:spcPts val="1022"/>
                        </a:lnSpc>
                        <a:defRPr/>
                      </a:pPr>
                      <a:endParaRPr lang="en-US" sz="1800" dirty="0"/>
                    </a:p>
                    <a:p>
                      <a:pPr algn="l">
                        <a:lnSpc>
                          <a:spcPts val="1022"/>
                        </a:lnSpc>
                      </a:pPr>
                      <a:r>
                        <a:rPr lang="en-US" sz="1800" dirty="0">
                          <a:solidFill>
                            <a:srgbClr val="FFFFFF"/>
                          </a:solidFill>
                          <a:latin typeface="Open Sauce"/>
                          <a:ea typeface="Open Sauce"/>
                          <a:cs typeface="Open Sauce"/>
                          <a:sym typeface="Open Sauce"/>
                        </a:rPr>
                        <a:t>  97%</a:t>
                      </a:r>
                    </a:p>
                    <a:p>
                      <a:pPr algn="l">
                        <a:lnSpc>
                          <a:spcPts val="102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a:txBody>
                    <a:bodyPr/>
                    <a:lstStyle/>
                    <a:p>
                      <a:pPr algn="l">
                        <a:lnSpc>
                          <a:spcPts val="882"/>
                        </a:lnSpc>
                        <a:defRPr/>
                      </a:pPr>
                      <a:endParaRPr lang="en-US" sz="1800" dirty="0"/>
                    </a:p>
                    <a:p>
                      <a:pPr algn="l">
                        <a:lnSpc>
                          <a:spcPts val="882"/>
                        </a:lnSpc>
                      </a:pPr>
                      <a:r>
                        <a:rPr lang="en-US" sz="1800" dirty="0">
                          <a:solidFill>
                            <a:srgbClr val="FFFFFF"/>
                          </a:solidFill>
                          <a:latin typeface="Open Sauce"/>
                          <a:ea typeface="Open Sauce"/>
                          <a:cs typeface="Open Sauce"/>
                          <a:sym typeface="Open Sauce"/>
                        </a:rPr>
                        <a:t>  97%</a:t>
                      </a:r>
                    </a:p>
                    <a:p>
                      <a:pPr algn="l">
                        <a:lnSpc>
                          <a:spcPts val="88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a:txBody>
                    <a:bodyPr/>
                    <a:lstStyle/>
                    <a:p>
                      <a:pPr algn="l">
                        <a:lnSpc>
                          <a:spcPts val="882"/>
                        </a:lnSpc>
                        <a:defRPr/>
                      </a:pPr>
                      <a:endParaRPr lang="en-US" sz="1800" dirty="0"/>
                    </a:p>
                    <a:p>
                      <a:pPr algn="l">
                        <a:lnSpc>
                          <a:spcPts val="882"/>
                        </a:lnSpc>
                      </a:pPr>
                      <a:r>
                        <a:rPr lang="en-US" sz="1800" dirty="0">
                          <a:solidFill>
                            <a:srgbClr val="FFFFFF"/>
                          </a:solidFill>
                          <a:latin typeface="Open Sauce"/>
                          <a:ea typeface="Open Sauce"/>
                          <a:cs typeface="Open Sauce"/>
                          <a:sym typeface="Open Sauce"/>
                        </a:rPr>
                        <a:t>  97%</a:t>
                      </a:r>
                    </a:p>
                    <a:p>
                      <a:pPr algn="l">
                        <a:lnSpc>
                          <a:spcPts val="88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1797025">
                <a:tc gridSpan="4">
                  <a:txBody>
                    <a:bodyPr/>
                    <a:lstStyle/>
                    <a:p>
                      <a:pPr algn="l">
                        <a:lnSpc>
                          <a:spcPts val="882"/>
                        </a:lnSpc>
                        <a:defRPr/>
                      </a:pPr>
                      <a:r>
                        <a:rPr lang="en-US" sz="1800" dirty="0">
                          <a:solidFill>
                            <a:srgbClr val="FFFFFF"/>
                          </a:solidFill>
                          <a:latin typeface="Open Sauce"/>
                          <a:ea typeface="Open Sauce"/>
                          <a:cs typeface="Open Sauce"/>
                          <a:sym typeface="Open Sauce"/>
                        </a:rPr>
                        <a:t>.</a:t>
                      </a:r>
                    </a:p>
                    <a:p>
                      <a:pPr algn="l">
                        <a:lnSpc>
                          <a:spcPts val="882"/>
                        </a:lnSpc>
                      </a:pPr>
                      <a:r>
                        <a:rPr lang="en-US" sz="1800" dirty="0">
                          <a:solidFill>
                            <a:srgbClr val="FFFFFF"/>
                          </a:solidFill>
                          <a:latin typeface="Open Sauce"/>
                          <a:ea typeface="Open Sauce"/>
                          <a:cs typeface="Open Sauce"/>
                          <a:sym typeface="Open Sauce"/>
                        </a:rPr>
                        <a:t>   </a:t>
                      </a:r>
                    </a:p>
                    <a:p>
                      <a:pPr algn="l">
                        <a:lnSpc>
                          <a:spcPts val="882"/>
                        </a:lnSpc>
                      </a:pPr>
                      <a:r>
                        <a:rPr lang="en-US" sz="1800" dirty="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hMerge="1">
                  <a:txBody>
                    <a:bodyPr/>
                    <a:lstStyle/>
                    <a:p>
                      <a:pPr algn="l">
                        <a:lnSpc>
                          <a:spcPts val="882"/>
                        </a:lnSpc>
                        <a:defRPr/>
                      </a:pPr>
                      <a:endParaRPr lang="en-US" sz="1100"/>
                    </a:p>
                    <a:p>
                      <a:pPr algn="l">
                        <a:lnSpc>
                          <a:spcPts val="882"/>
                        </a:lnSpc>
                      </a:pPr>
                      <a:r>
                        <a:rPr lang="en-US" sz="630">
                          <a:solidFill>
                            <a:srgbClr val="FFFFFF"/>
                          </a:solidFill>
                          <a:latin typeface="Open Sauce"/>
                          <a:ea typeface="Open Sauce"/>
                          <a:cs typeface="Open Sauce"/>
                          <a:sym typeface="Open Sauce"/>
                        </a:rPr>
                        <a:t>   </a:t>
                      </a:r>
                    </a:p>
                    <a:p>
                      <a:pPr algn="l">
                        <a:lnSpc>
                          <a:spcPts val="882"/>
                        </a:lnSpc>
                      </a:pPr>
                      <a:r>
                        <a:rPr lang="en-US" sz="630">
                          <a:solidFill>
                            <a:srgbClr val="FFFFFF"/>
                          </a:solidFill>
                          <a:latin typeface="Open Sauce"/>
                          <a:ea typeface="Open Sauce"/>
                          <a:cs typeface="Open Sauce"/>
                          <a:sym typeface="Open Sauce"/>
                        </a:rPr>
                        <a:t>  Model</a:t>
                      </a:r>
                    </a:p>
                    <a:p>
                      <a:pPr algn="l">
                        <a:lnSpc>
                          <a:spcPts val="882"/>
                        </a:lnSpc>
                      </a:pPr>
                      <a:r>
                        <a:rPr lang="en-US" sz="630">
                          <a:solidFill>
                            <a:srgbClr val="FFFFFF"/>
                          </a:solidFill>
                          <a:latin typeface="Open Sauce"/>
                          <a:ea typeface="Open Sauce"/>
                          <a:cs typeface="Open Sauce"/>
                          <a:sym typeface="Open Sauce"/>
                        </a:rPr>
                        <a:t>  Selection</a:t>
                      </a:r>
                    </a:p>
                    <a:p>
                      <a:pPr algn="l">
                        <a:lnSpc>
                          <a:spcPts val="882"/>
                        </a:lnSpc>
                      </a:pPr>
                      <a:r>
                        <a:rPr lang="en-US" sz="630">
                          <a:solidFill>
                            <a:srgbClr val="FFFFFF"/>
                          </a:solidFill>
                          <a:latin typeface="Open Sauce"/>
                          <a:ea typeface="Open Sauce"/>
                          <a:cs typeface="Open Sauce"/>
                          <a:sym typeface="Open Sauce"/>
                        </a:rPr>
                        <a:t>  Selected</a:t>
                      </a:r>
                    </a:p>
                    <a:p>
                      <a:pPr algn="l">
                        <a:lnSpc>
                          <a:spcPts val="882"/>
                        </a:lnSpc>
                      </a:pPr>
                      <a:r>
                        <a:rPr lang="en-US" sz="630">
                          <a:solidFill>
                            <a:srgbClr val="FFFFFF"/>
                          </a:solidFill>
                          <a:latin typeface="Open Sauce"/>
                          <a:ea typeface="Open Sauce"/>
                          <a:cs typeface="Open Sauce"/>
                          <a:sym typeface="Open Sauce"/>
                        </a:rPr>
                        <a:t>  Model: Logistic Regression</a:t>
                      </a:r>
                    </a:p>
                    <a:p>
                      <a:pPr algn="l">
                        <a:lnSpc>
                          <a:spcPts val="882"/>
                        </a:lnSpc>
                      </a:pPr>
                      <a:r>
                        <a:rPr lang="en-US" sz="630">
                          <a:solidFill>
                            <a:srgbClr val="FFFFFF"/>
                          </a:solidFill>
                          <a:latin typeface="Open Sauce"/>
                          <a:ea typeface="Open Sauce"/>
                          <a:cs typeface="Open Sauce"/>
                          <a:sym typeface="Open Sauce"/>
                        </a:rPr>
                        <a:t>  Reason</a:t>
                      </a:r>
                    </a:p>
                    <a:p>
                      <a:pPr algn="l">
                        <a:lnSpc>
                          <a:spcPts val="882"/>
                        </a:lnSpc>
                      </a:pPr>
                      <a:r>
                        <a:rPr lang="en-US" sz="630">
                          <a:solidFill>
                            <a:srgbClr val="FFFFFF"/>
                          </a:solidFill>
                          <a:latin typeface="Open Sauce"/>
                          <a:ea typeface="Open Sauce"/>
                          <a:cs typeface="Open Sauce"/>
                          <a:sym typeface="Open Sauce"/>
                        </a:rPr>
                        <a:t>  for Selection: Chosen for deployment due to its interpretability, high</a:t>
                      </a:r>
                    </a:p>
                    <a:p>
                      <a:pPr algn="l">
                        <a:lnSpc>
                          <a:spcPts val="882"/>
                        </a:lnSpc>
                      </a:pPr>
                      <a:r>
                        <a:rPr lang="en-US" sz="630">
                          <a:solidFill>
                            <a:srgbClr val="FFFFFF"/>
                          </a:solidFill>
                          <a:latin typeface="Open Sauce"/>
                          <a:ea typeface="Open Sauce"/>
                          <a:cs typeface="Open Sauce"/>
                          <a:sym typeface="Open Sauce"/>
                        </a:rPr>
                        <a:t>  accuracy, and computational efficiency.</a:t>
                      </a:r>
                    </a:p>
                    <a:p>
                      <a:pPr algn="l">
                        <a:lnSpc>
                          <a:spcPts val="882"/>
                        </a:lnSpc>
                      </a:pPr>
                      <a:r>
                        <a:rPr lang="en-US" sz="630">
                          <a:solidFill>
                            <a:srgbClr val="FFFFFF"/>
                          </a:solidFill>
                          <a:latin typeface="Open Sauce"/>
                          <a:ea typeface="Open Sauce"/>
                          <a:cs typeface="Open Sauce"/>
                          <a:sym typeface="Open Sauce"/>
                        </a:rPr>
                        <a:t>   </a:t>
                      </a:r>
                    </a:p>
                    <a:p>
                      <a:pPr algn="l">
                        <a:lnSpc>
                          <a:spcPts val="882"/>
                        </a:lnSpc>
                      </a:pPr>
                      <a:r>
                        <a:rPr lang="en-US" sz="63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hMerge="1">
                  <a:txBody>
                    <a:bodyPr/>
                    <a:lstStyle/>
                    <a:p>
                      <a:pPr algn="l">
                        <a:lnSpc>
                          <a:spcPts val="882"/>
                        </a:lnSpc>
                        <a:defRPr/>
                      </a:pPr>
                      <a:endParaRPr lang="en-US" sz="1100"/>
                    </a:p>
                    <a:p>
                      <a:pPr algn="l">
                        <a:lnSpc>
                          <a:spcPts val="882"/>
                        </a:lnSpc>
                      </a:pPr>
                      <a:r>
                        <a:rPr lang="en-US" sz="630">
                          <a:solidFill>
                            <a:srgbClr val="FFFFFF"/>
                          </a:solidFill>
                          <a:latin typeface="Open Sauce"/>
                          <a:ea typeface="Open Sauce"/>
                          <a:cs typeface="Open Sauce"/>
                          <a:sym typeface="Open Sauce"/>
                        </a:rPr>
                        <a:t>   </a:t>
                      </a:r>
                    </a:p>
                    <a:p>
                      <a:pPr algn="l">
                        <a:lnSpc>
                          <a:spcPts val="882"/>
                        </a:lnSpc>
                      </a:pPr>
                      <a:r>
                        <a:rPr lang="en-US" sz="630">
                          <a:solidFill>
                            <a:srgbClr val="FFFFFF"/>
                          </a:solidFill>
                          <a:latin typeface="Open Sauce"/>
                          <a:ea typeface="Open Sauce"/>
                          <a:cs typeface="Open Sauce"/>
                          <a:sym typeface="Open Sauce"/>
                        </a:rPr>
                        <a:t>  Model</a:t>
                      </a:r>
                    </a:p>
                    <a:p>
                      <a:pPr algn="l">
                        <a:lnSpc>
                          <a:spcPts val="882"/>
                        </a:lnSpc>
                      </a:pPr>
                      <a:r>
                        <a:rPr lang="en-US" sz="630">
                          <a:solidFill>
                            <a:srgbClr val="FFFFFF"/>
                          </a:solidFill>
                          <a:latin typeface="Open Sauce"/>
                          <a:ea typeface="Open Sauce"/>
                          <a:cs typeface="Open Sauce"/>
                          <a:sym typeface="Open Sauce"/>
                        </a:rPr>
                        <a:t>  Selection</a:t>
                      </a:r>
                    </a:p>
                    <a:p>
                      <a:pPr algn="l">
                        <a:lnSpc>
                          <a:spcPts val="882"/>
                        </a:lnSpc>
                      </a:pPr>
                      <a:r>
                        <a:rPr lang="en-US" sz="630">
                          <a:solidFill>
                            <a:srgbClr val="FFFFFF"/>
                          </a:solidFill>
                          <a:latin typeface="Open Sauce"/>
                          <a:ea typeface="Open Sauce"/>
                          <a:cs typeface="Open Sauce"/>
                          <a:sym typeface="Open Sauce"/>
                        </a:rPr>
                        <a:t>  Selected</a:t>
                      </a:r>
                    </a:p>
                    <a:p>
                      <a:pPr algn="l">
                        <a:lnSpc>
                          <a:spcPts val="882"/>
                        </a:lnSpc>
                      </a:pPr>
                      <a:r>
                        <a:rPr lang="en-US" sz="630">
                          <a:solidFill>
                            <a:srgbClr val="FFFFFF"/>
                          </a:solidFill>
                          <a:latin typeface="Open Sauce"/>
                          <a:ea typeface="Open Sauce"/>
                          <a:cs typeface="Open Sauce"/>
                          <a:sym typeface="Open Sauce"/>
                        </a:rPr>
                        <a:t>  Model: Logistic Regression</a:t>
                      </a:r>
                    </a:p>
                    <a:p>
                      <a:pPr algn="l">
                        <a:lnSpc>
                          <a:spcPts val="882"/>
                        </a:lnSpc>
                      </a:pPr>
                      <a:r>
                        <a:rPr lang="en-US" sz="630">
                          <a:solidFill>
                            <a:srgbClr val="FFFFFF"/>
                          </a:solidFill>
                          <a:latin typeface="Open Sauce"/>
                          <a:ea typeface="Open Sauce"/>
                          <a:cs typeface="Open Sauce"/>
                          <a:sym typeface="Open Sauce"/>
                        </a:rPr>
                        <a:t>  Reason</a:t>
                      </a:r>
                    </a:p>
                    <a:p>
                      <a:pPr algn="l">
                        <a:lnSpc>
                          <a:spcPts val="882"/>
                        </a:lnSpc>
                      </a:pPr>
                      <a:r>
                        <a:rPr lang="en-US" sz="630">
                          <a:solidFill>
                            <a:srgbClr val="FFFFFF"/>
                          </a:solidFill>
                          <a:latin typeface="Open Sauce"/>
                          <a:ea typeface="Open Sauce"/>
                          <a:cs typeface="Open Sauce"/>
                          <a:sym typeface="Open Sauce"/>
                        </a:rPr>
                        <a:t>  for Selection: Chosen for deployment due to its interpretability, high</a:t>
                      </a:r>
                    </a:p>
                    <a:p>
                      <a:pPr algn="l">
                        <a:lnSpc>
                          <a:spcPts val="882"/>
                        </a:lnSpc>
                      </a:pPr>
                      <a:r>
                        <a:rPr lang="en-US" sz="630">
                          <a:solidFill>
                            <a:srgbClr val="FFFFFF"/>
                          </a:solidFill>
                          <a:latin typeface="Open Sauce"/>
                          <a:ea typeface="Open Sauce"/>
                          <a:cs typeface="Open Sauce"/>
                          <a:sym typeface="Open Sauce"/>
                        </a:rPr>
                        <a:t>  accuracy, and computational efficiency.</a:t>
                      </a:r>
                    </a:p>
                    <a:p>
                      <a:pPr algn="l">
                        <a:lnSpc>
                          <a:spcPts val="882"/>
                        </a:lnSpc>
                      </a:pPr>
                      <a:r>
                        <a:rPr lang="en-US" sz="630">
                          <a:solidFill>
                            <a:srgbClr val="FFFFFF"/>
                          </a:solidFill>
                          <a:latin typeface="Open Sauce"/>
                          <a:ea typeface="Open Sauce"/>
                          <a:cs typeface="Open Sauce"/>
                          <a:sym typeface="Open Sauce"/>
                        </a:rPr>
                        <a:t>   </a:t>
                      </a:r>
                    </a:p>
                    <a:p>
                      <a:pPr algn="l">
                        <a:lnSpc>
                          <a:spcPts val="882"/>
                        </a:lnSpc>
                      </a:pPr>
                      <a:r>
                        <a:rPr lang="en-US" sz="63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tc hMerge="1">
                  <a:txBody>
                    <a:bodyPr/>
                    <a:lstStyle/>
                    <a:p>
                      <a:pPr algn="l">
                        <a:lnSpc>
                          <a:spcPts val="882"/>
                        </a:lnSpc>
                        <a:defRPr/>
                      </a:pPr>
                      <a:endParaRPr lang="en-US" sz="1100"/>
                    </a:p>
                    <a:p>
                      <a:pPr algn="l">
                        <a:lnSpc>
                          <a:spcPts val="882"/>
                        </a:lnSpc>
                      </a:pPr>
                      <a:r>
                        <a:rPr lang="en-US" sz="630">
                          <a:solidFill>
                            <a:srgbClr val="FFFFFF"/>
                          </a:solidFill>
                          <a:latin typeface="Open Sauce"/>
                          <a:ea typeface="Open Sauce"/>
                          <a:cs typeface="Open Sauce"/>
                          <a:sym typeface="Open Sauce"/>
                        </a:rPr>
                        <a:t>   </a:t>
                      </a:r>
                    </a:p>
                    <a:p>
                      <a:pPr algn="l">
                        <a:lnSpc>
                          <a:spcPts val="882"/>
                        </a:lnSpc>
                      </a:pPr>
                      <a:r>
                        <a:rPr lang="en-US" sz="630">
                          <a:solidFill>
                            <a:srgbClr val="FFFFFF"/>
                          </a:solidFill>
                          <a:latin typeface="Open Sauce"/>
                          <a:ea typeface="Open Sauce"/>
                          <a:cs typeface="Open Sauce"/>
                          <a:sym typeface="Open Sauce"/>
                        </a:rPr>
                        <a:t>  Model</a:t>
                      </a:r>
                    </a:p>
                    <a:p>
                      <a:pPr algn="l">
                        <a:lnSpc>
                          <a:spcPts val="882"/>
                        </a:lnSpc>
                      </a:pPr>
                      <a:r>
                        <a:rPr lang="en-US" sz="630">
                          <a:solidFill>
                            <a:srgbClr val="FFFFFF"/>
                          </a:solidFill>
                          <a:latin typeface="Open Sauce"/>
                          <a:ea typeface="Open Sauce"/>
                          <a:cs typeface="Open Sauce"/>
                          <a:sym typeface="Open Sauce"/>
                        </a:rPr>
                        <a:t>  Selection</a:t>
                      </a:r>
                    </a:p>
                    <a:p>
                      <a:pPr algn="l">
                        <a:lnSpc>
                          <a:spcPts val="882"/>
                        </a:lnSpc>
                      </a:pPr>
                      <a:r>
                        <a:rPr lang="en-US" sz="630">
                          <a:solidFill>
                            <a:srgbClr val="FFFFFF"/>
                          </a:solidFill>
                          <a:latin typeface="Open Sauce"/>
                          <a:ea typeface="Open Sauce"/>
                          <a:cs typeface="Open Sauce"/>
                          <a:sym typeface="Open Sauce"/>
                        </a:rPr>
                        <a:t>  Selected</a:t>
                      </a:r>
                    </a:p>
                    <a:p>
                      <a:pPr algn="l">
                        <a:lnSpc>
                          <a:spcPts val="882"/>
                        </a:lnSpc>
                      </a:pPr>
                      <a:r>
                        <a:rPr lang="en-US" sz="630">
                          <a:solidFill>
                            <a:srgbClr val="FFFFFF"/>
                          </a:solidFill>
                          <a:latin typeface="Open Sauce"/>
                          <a:ea typeface="Open Sauce"/>
                          <a:cs typeface="Open Sauce"/>
                          <a:sym typeface="Open Sauce"/>
                        </a:rPr>
                        <a:t>  Model: Logistic Regression</a:t>
                      </a:r>
                    </a:p>
                    <a:p>
                      <a:pPr algn="l">
                        <a:lnSpc>
                          <a:spcPts val="882"/>
                        </a:lnSpc>
                      </a:pPr>
                      <a:r>
                        <a:rPr lang="en-US" sz="630">
                          <a:solidFill>
                            <a:srgbClr val="FFFFFF"/>
                          </a:solidFill>
                          <a:latin typeface="Open Sauce"/>
                          <a:ea typeface="Open Sauce"/>
                          <a:cs typeface="Open Sauce"/>
                          <a:sym typeface="Open Sauce"/>
                        </a:rPr>
                        <a:t>  Reason</a:t>
                      </a:r>
                    </a:p>
                    <a:p>
                      <a:pPr algn="l">
                        <a:lnSpc>
                          <a:spcPts val="882"/>
                        </a:lnSpc>
                      </a:pPr>
                      <a:r>
                        <a:rPr lang="en-US" sz="630">
                          <a:solidFill>
                            <a:srgbClr val="FFFFFF"/>
                          </a:solidFill>
                          <a:latin typeface="Open Sauce"/>
                          <a:ea typeface="Open Sauce"/>
                          <a:cs typeface="Open Sauce"/>
                          <a:sym typeface="Open Sauce"/>
                        </a:rPr>
                        <a:t>  for Selection: Chosen for deployment due to its interpretability, high</a:t>
                      </a:r>
                    </a:p>
                    <a:p>
                      <a:pPr algn="l">
                        <a:lnSpc>
                          <a:spcPts val="882"/>
                        </a:lnSpc>
                      </a:pPr>
                      <a:r>
                        <a:rPr lang="en-US" sz="630">
                          <a:solidFill>
                            <a:srgbClr val="FFFFFF"/>
                          </a:solidFill>
                          <a:latin typeface="Open Sauce"/>
                          <a:ea typeface="Open Sauce"/>
                          <a:cs typeface="Open Sauce"/>
                          <a:sym typeface="Open Sauce"/>
                        </a:rPr>
                        <a:t>  accuracy, and computational efficiency.</a:t>
                      </a:r>
                    </a:p>
                    <a:p>
                      <a:pPr algn="l">
                        <a:lnSpc>
                          <a:spcPts val="882"/>
                        </a:lnSpc>
                      </a:pPr>
                      <a:r>
                        <a:rPr lang="en-US" sz="630">
                          <a:solidFill>
                            <a:srgbClr val="FFFFFF"/>
                          </a:solidFill>
                          <a:latin typeface="Open Sauce"/>
                          <a:ea typeface="Open Sauce"/>
                          <a:cs typeface="Open Sauce"/>
                          <a:sym typeface="Open Sauce"/>
                        </a:rPr>
                        <a:t>   </a:t>
                      </a:r>
                    </a:p>
                    <a:p>
                      <a:pPr algn="l">
                        <a:lnSpc>
                          <a:spcPts val="882"/>
                        </a:lnSpc>
                      </a:pPr>
                      <a:r>
                        <a:rPr lang="en-US" sz="630">
                          <a:solidFill>
                            <a:srgbClr val="FFFFFF"/>
                          </a:solidFill>
                          <a:latin typeface="Open Sauce"/>
                          <a:ea typeface="Open Sauce"/>
                          <a:cs typeface="Open Sauce"/>
                          <a:sym typeface="Open Sauce"/>
                        </a:rPr>
                        <a:t>  </a:t>
                      </a:r>
                    </a:p>
                  </a:txBody>
                  <a:tcPr marL="104775" marR="104775" marT="104775" marB="104775" anchor="ctr">
                    <a:lnL w="13338" cap="flat" cmpd="sng" algn="ctr">
                      <a:solidFill>
                        <a:srgbClr val="FFFFFF"/>
                      </a:solidFill>
                      <a:prstDash val="solid"/>
                      <a:round/>
                      <a:headEnd type="none" w="med" len="med"/>
                      <a:tailEnd type="none" w="med" len="med"/>
                    </a:lnL>
                    <a:lnR w="13338" cap="flat" cmpd="sng" algn="ctr">
                      <a:solidFill>
                        <a:srgbClr val="FFFFFF"/>
                      </a:solidFill>
                      <a:prstDash val="solid"/>
                      <a:round/>
                      <a:headEnd type="none" w="med" len="med"/>
                      <a:tailEnd type="none" w="med" len="med"/>
                    </a:lnR>
                    <a:lnT w="13338" cap="flat" cmpd="sng" algn="ctr">
                      <a:solidFill>
                        <a:srgbClr val="FFFFFF"/>
                      </a:solidFill>
                      <a:prstDash val="solid"/>
                      <a:round/>
                      <a:headEnd type="none" w="med" len="med"/>
                      <a:tailEnd type="none" w="med" len="med"/>
                    </a:lnT>
                    <a:lnB w="13338"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371600" y="2024245"/>
            <a:ext cx="10589155" cy="1016997"/>
          </a:xfrm>
          <a:prstGeom prst="rect">
            <a:avLst/>
          </a:prstGeom>
        </p:spPr>
        <p:txBody>
          <a:bodyPr lIns="0" tIns="0" rIns="0" bIns="0" rtlCol="0" anchor="t">
            <a:spAutoFit/>
          </a:bodyPr>
          <a:lstStyle/>
          <a:p>
            <a:pPr algn="l">
              <a:lnSpc>
                <a:spcPts val="7711"/>
              </a:lnSpc>
            </a:pPr>
            <a:r>
              <a:rPr lang="en-US" sz="6426" b="1" dirty="0">
                <a:solidFill>
                  <a:srgbClr val="56AEFF"/>
                </a:solidFill>
                <a:latin typeface="Arimo Bold"/>
                <a:ea typeface="Arimo Bold"/>
                <a:cs typeface="Arimo Bold"/>
                <a:sym typeface="Arimo Bold"/>
              </a:rPr>
              <a:t>Evaluation</a:t>
            </a:r>
          </a:p>
        </p:txBody>
      </p:sp>
      <p:sp>
        <p:nvSpPr>
          <p:cNvPr id="3" name="Freeform 3"/>
          <p:cNvSpPr/>
          <p:nvPr/>
        </p:nvSpPr>
        <p:spPr>
          <a:xfrm>
            <a:off x="7228433" y="-2313121"/>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371600" y="3350157"/>
            <a:ext cx="12242804" cy="6325514"/>
          </a:xfrm>
          <a:prstGeom prst="rect">
            <a:avLst/>
          </a:prstGeom>
        </p:spPr>
        <p:txBody>
          <a:bodyPr lIns="0" tIns="0" rIns="0" bIns="0" rtlCol="0" anchor="t">
            <a:spAutoFit/>
          </a:bodyPr>
          <a:lstStyle/>
          <a:p>
            <a:pPr>
              <a:lnSpc>
                <a:spcPts val="4534"/>
              </a:lnSpc>
            </a:pPr>
            <a:r>
              <a:rPr lang="en-US" sz="3600" dirty="0">
                <a:solidFill>
                  <a:srgbClr val="FFFFFF"/>
                </a:solidFill>
                <a:ea typeface="DM Sans"/>
                <a:cs typeface="DM Sans"/>
                <a:sym typeface="DM Sans"/>
              </a:rPr>
              <a:t>Evaluation Metrics:</a:t>
            </a:r>
          </a:p>
          <a:p>
            <a:pPr>
              <a:lnSpc>
                <a:spcPts val="4534"/>
              </a:lnSpc>
            </a:pPr>
            <a:r>
              <a:rPr lang="en-US" sz="3600" dirty="0">
                <a:solidFill>
                  <a:srgbClr val="FFFFFF"/>
                </a:solidFill>
                <a:ea typeface="DM Sans"/>
                <a:cs typeface="DM Sans"/>
                <a:sym typeface="DM Sans"/>
              </a:rPr>
              <a:t>•- Accuracy: High accuracy across models.</a:t>
            </a:r>
          </a:p>
          <a:p>
            <a:pPr>
              <a:lnSpc>
                <a:spcPts val="4534"/>
              </a:lnSpc>
            </a:pPr>
            <a:r>
              <a:rPr lang="en-US" sz="3600" dirty="0">
                <a:solidFill>
                  <a:srgbClr val="FFFFFF"/>
                </a:solidFill>
                <a:ea typeface="DM Sans"/>
                <a:cs typeface="DM Sans"/>
                <a:sym typeface="DM Sans"/>
              </a:rPr>
              <a:t>•- Precision: Focus on minimizing false positives.</a:t>
            </a:r>
          </a:p>
          <a:p>
            <a:pPr>
              <a:lnSpc>
                <a:spcPts val="4534"/>
              </a:lnSpc>
            </a:pPr>
            <a:r>
              <a:rPr lang="en-US" sz="3600" dirty="0">
                <a:solidFill>
                  <a:srgbClr val="FFFFFF"/>
                </a:solidFill>
                <a:ea typeface="DM Sans"/>
                <a:cs typeface="DM Sans"/>
                <a:sym typeface="DM Sans"/>
              </a:rPr>
              <a:t>•- Recall: High recall to ensure phishing URLs are not missed.</a:t>
            </a:r>
          </a:p>
          <a:p>
            <a:pPr>
              <a:lnSpc>
                <a:spcPts val="4534"/>
              </a:lnSpc>
            </a:pPr>
            <a:r>
              <a:rPr lang="en-US" sz="3600" dirty="0">
                <a:solidFill>
                  <a:srgbClr val="FFFFFF"/>
                </a:solidFill>
                <a:ea typeface="DM Sans"/>
                <a:cs typeface="DM Sans"/>
                <a:sym typeface="DM Sans"/>
              </a:rPr>
              <a:t>•- F1 Score: Balanced performance for phishing detection.</a:t>
            </a:r>
          </a:p>
          <a:p>
            <a:pPr>
              <a:lnSpc>
                <a:spcPts val="4533"/>
              </a:lnSpc>
            </a:pPr>
            <a:r>
              <a:rPr lang="en-US" sz="3600" b="1" dirty="0">
                <a:solidFill>
                  <a:srgbClr val="FFFFFF"/>
                </a:solidFill>
                <a:ea typeface="DM Sans Bold"/>
                <a:cs typeface="DM Sans Bold"/>
                <a:sym typeface="DM Sans Bold"/>
              </a:rPr>
              <a:t>Result</a:t>
            </a:r>
          </a:p>
          <a:p>
            <a:pPr>
              <a:lnSpc>
                <a:spcPts val="4534"/>
              </a:lnSpc>
            </a:pPr>
            <a:r>
              <a:rPr lang="en-US" sz="3600" dirty="0">
                <a:solidFill>
                  <a:srgbClr val="FFFFFF"/>
                </a:solidFill>
                <a:ea typeface="DM Sans"/>
                <a:cs typeface="DM Sans"/>
                <a:sym typeface="DM Sans"/>
              </a:rPr>
              <a:t>Logistic Regression provides a balance between performance and interpretability.</a:t>
            </a:r>
            <a:r>
              <a:rPr lang="en-US" sz="3600" dirty="0">
                <a:solidFill>
                  <a:srgbClr val="FFFFFF"/>
                </a:solidFill>
              </a:rPr>
              <a:t> It is considered a more practical choice for deployment due to its simplicity, efficiency and ease of implementation.</a:t>
            </a:r>
            <a:endParaRPr lang="en-US" sz="3600" dirty="0">
              <a:solidFill>
                <a:srgbClr val="FFFFFF"/>
              </a:solidFill>
              <a:ea typeface="DM Sans"/>
              <a:cs typeface="DM Sans"/>
              <a:sym typeface="DM Sans"/>
            </a:endParaRPr>
          </a:p>
          <a:p>
            <a:pPr>
              <a:lnSpc>
                <a:spcPts val="4534"/>
              </a:lnSpc>
            </a:pPr>
            <a:endParaRPr lang="en-US" sz="3600" dirty="0">
              <a:solidFill>
                <a:srgbClr val="FFFFFF"/>
              </a:solidFill>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559180" y="2101222"/>
            <a:ext cx="8689994" cy="1016997"/>
          </a:xfrm>
          <a:prstGeom prst="rect">
            <a:avLst/>
          </a:prstGeom>
        </p:spPr>
        <p:txBody>
          <a:bodyPr lIns="0" tIns="0" rIns="0" bIns="0" rtlCol="0" anchor="t">
            <a:spAutoFit/>
          </a:bodyPr>
          <a:lstStyle/>
          <a:p>
            <a:pPr algn="l">
              <a:lnSpc>
                <a:spcPts val="7711"/>
              </a:lnSpc>
            </a:pPr>
            <a:r>
              <a:rPr lang="en-US" sz="6426" b="1">
                <a:solidFill>
                  <a:srgbClr val="56AEFF"/>
                </a:solidFill>
                <a:latin typeface="Arimo Bold"/>
                <a:ea typeface="Arimo Bold"/>
                <a:cs typeface="Arimo Bold"/>
                <a:sym typeface="Arimo Bold"/>
              </a:rPr>
              <a:t>Deployment</a:t>
            </a:r>
          </a:p>
        </p:txBody>
      </p:sp>
      <p:sp>
        <p:nvSpPr>
          <p:cNvPr id="3" name="Freeform 3"/>
          <p:cNvSpPr/>
          <p:nvPr/>
        </p:nvSpPr>
        <p:spPr>
          <a:xfrm>
            <a:off x="13716000" y="17318"/>
            <a:ext cx="4337366" cy="4125104"/>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7871407"/>
            <a:ext cx="2590800" cy="2415593"/>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Rectangle 5">
            <a:extLst>
              <a:ext uri="{FF2B5EF4-FFF2-40B4-BE49-F238E27FC236}">
                <a16:creationId xmlns:a16="http://schemas.microsoft.com/office/drawing/2014/main" id="{4CDCF29C-FCE0-476A-82DA-0298EFE92737}"/>
              </a:ext>
            </a:extLst>
          </p:cNvPr>
          <p:cNvSpPr/>
          <p:nvPr/>
        </p:nvSpPr>
        <p:spPr>
          <a:xfrm>
            <a:off x="1447800" y="3553604"/>
            <a:ext cx="11963400" cy="4524315"/>
          </a:xfrm>
          <a:prstGeom prst="rect">
            <a:avLst/>
          </a:prstGeom>
        </p:spPr>
        <p:txBody>
          <a:bodyPr wrap="square">
            <a:spAutoFit/>
          </a:bodyPr>
          <a:lstStyle/>
          <a:p>
            <a:r>
              <a:rPr lang="en-US" sz="4800" dirty="0" err="1">
                <a:solidFill>
                  <a:srgbClr val="FFFFFF"/>
                </a:solidFill>
              </a:rPr>
              <a:t>Streamlit</a:t>
            </a:r>
            <a:r>
              <a:rPr lang="en-US" sz="4800" dirty="0">
                <a:solidFill>
                  <a:srgbClr val="FFFFFF"/>
                </a:solidFill>
              </a:rPr>
              <a:t> was used to create the interactive app, providing a user-friendly interface for model deployment and visualization. The app was hosted on </a:t>
            </a:r>
            <a:r>
              <a:rPr lang="en-US" sz="4800" dirty="0" err="1">
                <a:solidFill>
                  <a:srgbClr val="FFFFFF"/>
                </a:solidFill>
              </a:rPr>
              <a:t>Streamlit's</a:t>
            </a:r>
            <a:r>
              <a:rPr lang="en-US" sz="4800" dirty="0">
                <a:solidFill>
                  <a:srgbClr val="FFFFFF"/>
                </a:solidFill>
              </a:rPr>
              <a:t> cloud servers, ensuring accessibility and scalability for users to interact with the model in real-time.</a:t>
            </a:r>
            <a:endParaRPr lang="en-US" sz="4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5135934" y="990600"/>
            <a:ext cx="6854139" cy="1016997"/>
          </a:xfrm>
          <a:prstGeom prst="rect">
            <a:avLst/>
          </a:prstGeom>
        </p:spPr>
        <p:txBody>
          <a:bodyPr lIns="0" tIns="0" rIns="0" bIns="0" rtlCol="0" anchor="t">
            <a:spAutoFit/>
          </a:bodyPr>
          <a:lstStyle/>
          <a:p>
            <a:pPr algn="l">
              <a:lnSpc>
                <a:spcPts val="7711"/>
              </a:lnSpc>
            </a:pPr>
            <a:r>
              <a:rPr lang="en-US" sz="6426" b="1">
                <a:solidFill>
                  <a:srgbClr val="56AEFF"/>
                </a:solidFill>
                <a:latin typeface="Arimo Bold"/>
                <a:ea typeface="Arimo Bold"/>
                <a:cs typeface="Arimo Bold"/>
                <a:sym typeface="Arimo Bold"/>
              </a:rPr>
              <a:t>Conclusion</a:t>
            </a:r>
          </a:p>
        </p:txBody>
      </p:sp>
      <p:sp>
        <p:nvSpPr>
          <p:cNvPr id="3" name="Freeform 3"/>
          <p:cNvSpPr/>
          <p:nvPr/>
        </p:nvSpPr>
        <p:spPr>
          <a:xfrm>
            <a:off x="10210800" y="-1866900"/>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37490" y="1977397"/>
            <a:ext cx="16858927" cy="7642477"/>
          </a:xfrm>
          <a:prstGeom prst="rect">
            <a:avLst/>
          </a:prstGeom>
        </p:spPr>
        <p:txBody>
          <a:bodyPr lIns="0" tIns="0" rIns="0" bIns="0" rtlCol="0" anchor="t">
            <a:spAutoFit/>
          </a:bodyPr>
          <a:lstStyle/>
          <a:p>
            <a:pPr marL="783285" lvl="1" indent="-391643" algn="just">
              <a:lnSpc>
                <a:spcPts val="5006"/>
              </a:lnSpc>
              <a:buFont typeface="Arial"/>
              <a:buChar char="•"/>
            </a:pPr>
            <a:endParaRPr sz="3200" dirty="0"/>
          </a:p>
          <a:p>
            <a:pPr marL="783285" lvl="1" indent="-391642" algn="just">
              <a:lnSpc>
                <a:spcPts val="5006"/>
              </a:lnSpc>
              <a:buFont typeface="Arial"/>
              <a:buChar char="•"/>
            </a:pPr>
            <a:r>
              <a:rPr lang="en-US" sz="3200" dirty="0">
                <a:solidFill>
                  <a:srgbClr val="FFFFFF"/>
                </a:solidFill>
                <a:ea typeface="Arimo Bold"/>
                <a:cs typeface="Arimo Bold"/>
                <a:sym typeface="Arimo Bold"/>
              </a:rPr>
              <a:t>The project aimed to classify websites as phishing or legitimate, evaluating various models for predictive performance. </a:t>
            </a:r>
          </a:p>
          <a:p>
            <a:pPr marL="783285" lvl="1" indent="-391642" algn="just">
              <a:lnSpc>
                <a:spcPts val="5006"/>
              </a:lnSpc>
              <a:buFont typeface="Arial"/>
              <a:buChar char="•"/>
            </a:pPr>
            <a:r>
              <a:rPr lang="en-US" sz="3200" dirty="0">
                <a:solidFill>
                  <a:srgbClr val="FFFFFF"/>
                </a:solidFill>
                <a:ea typeface="Arimo Bold"/>
                <a:cs typeface="Arimo Bold"/>
                <a:sym typeface="Arimo Bold"/>
              </a:rPr>
              <a:t>Both Deep Neural Networks (DNNs) and Logistic Regression achieved high precision, recall, and F1-scores around 0.97, but showed signs of overfitting, suggesting they might struggle to generalize to new data.</a:t>
            </a:r>
          </a:p>
          <a:p>
            <a:pPr marL="783285" lvl="1" indent="-391642" algn="just">
              <a:lnSpc>
                <a:spcPts val="5006"/>
              </a:lnSpc>
              <a:buFont typeface="Arial"/>
              <a:buChar char="•"/>
            </a:pPr>
            <a:r>
              <a:rPr lang="en-US" sz="3200" dirty="0">
                <a:solidFill>
                  <a:srgbClr val="FFFFFF"/>
                </a:solidFill>
                <a:ea typeface="Arimo Bold"/>
                <a:cs typeface="Arimo Bold"/>
                <a:sym typeface="Arimo Bold"/>
              </a:rPr>
              <a:t>While the DNN offered robust performance, it required more computational resources and longer training times. </a:t>
            </a:r>
          </a:p>
          <a:p>
            <a:pPr marL="783285" lvl="1" indent="-391643" algn="just">
              <a:lnSpc>
                <a:spcPts val="5006"/>
              </a:lnSpc>
              <a:buFont typeface="Arial"/>
              <a:buChar char="•"/>
            </a:pPr>
            <a:r>
              <a:rPr lang="en-US" sz="3200" dirty="0">
                <a:solidFill>
                  <a:srgbClr val="FFFFFF"/>
                </a:solidFill>
                <a:ea typeface="Arimo Bold"/>
                <a:cs typeface="Arimo Bold"/>
                <a:sym typeface="Arimo Bold"/>
              </a:rPr>
              <a:t>In contrast, Logistic Regression, though simpler, matched the DNN’s performance with faster training, easier deployment, and fewer resources. Given its simplicity and efficiency, Logistic Regression emerged as the optimal choice for a production-ready phishing detection system.</a:t>
            </a:r>
          </a:p>
          <a:p>
            <a:pPr algn="l">
              <a:lnSpc>
                <a:spcPts val="5006"/>
              </a:lnSpc>
            </a:pPr>
            <a:endParaRPr lang="en-US" sz="3200" dirty="0">
              <a:solidFill>
                <a:srgbClr val="FFFFFF"/>
              </a:solidFill>
              <a:ea typeface="Arimo Bold"/>
              <a:cs typeface="Arimo Bold"/>
              <a:sym typeface="Arimo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559180" y="2101222"/>
            <a:ext cx="12456664" cy="1971700"/>
          </a:xfrm>
          <a:prstGeom prst="rect">
            <a:avLst/>
          </a:prstGeom>
        </p:spPr>
        <p:txBody>
          <a:bodyPr lIns="0" tIns="0" rIns="0" bIns="0" rtlCol="0" anchor="t">
            <a:spAutoFit/>
          </a:bodyPr>
          <a:lstStyle/>
          <a:p>
            <a:pPr algn="ctr">
              <a:lnSpc>
                <a:spcPts val="7711"/>
              </a:lnSpc>
            </a:pPr>
            <a:r>
              <a:rPr lang="en-US" sz="6426" b="1">
                <a:solidFill>
                  <a:srgbClr val="56AEFF"/>
                </a:solidFill>
                <a:latin typeface="Arimo Bold"/>
                <a:ea typeface="Arimo Bold"/>
                <a:cs typeface="Arimo Bold"/>
                <a:sym typeface="Arimo Bold"/>
              </a:rPr>
              <a:t>Recommendations</a:t>
            </a:r>
          </a:p>
          <a:p>
            <a:pPr algn="l">
              <a:lnSpc>
                <a:spcPts val="7711"/>
              </a:lnSpc>
            </a:pPr>
            <a:endParaRPr lang="en-US" sz="6426" b="1">
              <a:solidFill>
                <a:srgbClr val="56AEFF"/>
              </a:solidFill>
              <a:latin typeface="Arimo Bold"/>
              <a:ea typeface="Arimo Bold"/>
              <a:cs typeface="Arimo Bold"/>
              <a:sym typeface="Arimo Bold"/>
            </a:endParaRPr>
          </a:p>
        </p:txBody>
      </p:sp>
      <p:sp>
        <p:nvSpPr>
          <p:cNvPr id="3" name="Freeform 3"/>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351271" y="3634443"/>
            <a:ext cx="17459788" cy="5017033"/>
          </a:xfrm>
          <a:prstGeom prst="rect">
            <a:avLst/>
          </a:prstGeom>
        </p:spPr>
        <p:txBody>
          <a:bodyPr lIns="0" tIns="0" rIns="0" bIns="0" rtlCol="0" anchor="t">
            <a:spAutoFit/>
          </a:bodyPr>
          <a:lstStyle/>
          <a:p>
            <a:pPr marL="598055" lvl="2" indent="-199352" algn="l">
              <a:lnSpc>
                <a:spcPts val="3609"/>
              </a:lnSpc>
              <a:buFont typeface="Arial"/>
              <a:buChar char="⚬"/>
            </a:pPr>
            <a:r>
              <a:rPr lang="en-US" sz="2615" dirty="0">
                <a:solidFill>
                  <a:srgbClr val="FFFFFF"/>
                </a:solidFill>
                <a:latin typeface="DM Sans"/>
                <a:ea typeface="DM Sans"/>
                <a:cs typeface="DM Sans"/>
                <a:sym typeface="DM Sans"/>
              </a:rPr>
              <a:t>Data Collection: Expand and update the dataset regularly to cover a wider range of legitimate and phishing websites, enhancing model adaptability to new tactics.</a:t>
            </a:r>
          </a:p>
          <a:p>
            <a:pPr marL="598055" lvl="2" indent="-199352" algn="l">
              <a:lnSpc>
                <a:spcPts val="3609"/>
              </a:lnSpc>
              <a:buFont typeface="Arial"/>
              <a:buChar char="⚬"/>
            </a:pPr>
            <a:r>
              <a:rPr lang="en-US" sz="2615" dirty="0">
                <a:solidFill>
                  <a:srgbClr val="FFFFFF"/>
                </a:solidFill>
                <a:latin typeface="DM Sans"/>
                <a:ea typeface="DM Sans"/>
                <a:cs typeface="DM Sans"/>
                <a:sym typeface="DM Sans"/>
              </a:rPr>
              <a:t>Feature Engineering: Extract more nuanced features (e.g., URL structure, domain age, SSL details) to improve detection and insight into phishing patterns.</a:t>
            </a:r>
          </a:p>
          <a:p>
            <a:pPr marL="598055" lvl="2" indent="-199352" algn="l">
              <a:lnSpc>
                <a:spcPts val="3609"/>
              </a:lnSpc>
              <a:buFont typeface="Arial"/>
              <a:buChar char="⚬"/>
            </a:pPr>
            <a:r>
              <a:rPr lang="en-US" sz="2615" dirty="0">
                <a:solidFill>
                  <a:srgbClr val="FFFFFF"/>
                </a:solidFill>
                <a:latin typeface="DM Sans"/>
                <a:ea typeface="DM Sans"/>
                <a:cs typeface="DM Sans"/>
                <a:sym typeface="DM Sans"/>
              </a:rPr>
              <a:t>Deployment &amp; Monitoring: Establish a real-time monitoring and retraining pipeline to adapt the model based on feedback and maintain detection accuracy.</a:t>
            </a:r>
          </a:p>
          <a:p>
            <a:pPr marL="598055" lvl="2" indent="-199352" algn="l">
              <a:lnSpc>
                <a:spcPts val="3609"/>
              </a:lnSpc>
              <a:buFont typeface="Arial"/>
              <a:buChar char="⚬"/>
            </a:pPr>
            <a:r>
              <a:rPr lang="en-US" sz="2615" dirty="0">
                <a:solidFill>
                  <a:srgbClr val="FFFFFF"/>
                </a:solidFill>
                <a:latin typeface="DM Sans"/>
                <a:ea typeface="DM Sans"/>
                <a:cs typeface="DM Sans"/>
                <a:sym typeface="DM Sans"/>
              </a:rPr>
              <a:t>Security Compliance: Ensure the system adheres to privacy regulations and secure practices, with regular audits to maintain trust.</a:t>
            </a:r>
          </a:p>
          <a:p>
            <a:pPr marL="598055" lvl="2" indent="-199352" algn="l">
              <a:lnSpc>
                <a:spcPts val="3609"/>
              </a:lnSpc>
              <a:buFont typeface="Arial"/>
              <a:buChar char="⚬"/>
            </a:pPr>
            <a:r>
              <a:rPr lang="en-US" sz="2615" dirty="0">
                <a:solidFill>
                  <a:srgbClr val="FFFFFF"/>
                </a:solidFill>
                <a:latin typeface="DM Sans"/>
                <a:ea typeface="DM Sans"/>
                <a:cs typeface="DM Sans"/>
                <a:sym typeface="DM Sans"/>
              </a:rPr>
              <a:t>Scalability: Design for scalability and integrate with existing security tools (e.g., browser extensions) to enhance usability and impact.</a:t>
            </a:r>
          </a:p>
          <a:p>
            <a:pPr marL="598055" lvl="2" indent="-199352" algn="l">
              <a:lnSpc>
                <a:spcPts val="3609"/>
              </a:lnSpc>
            </a:pPr>
            <a:endParaRPr lang="en-US" sz="2615" dirty="0">
              <a:solidFill>
                <a:srgbClr val="FFFFFF"/>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4523064" y="3736111"/>
            <a:ext cx="2845162" cy="4538173"/>
          </a:xfrm>
          <a:custGeom>
            <a:avLst/>
            <a:gdLst/>
            <a:ahLst/>
            <a:cxnLst/>
            <a:rect l="l" t="t" r="r" b="b"/>
            <a:pathLst>
              <a:path w="2845162" h="4538173">
                <a:moveTo>
                  <a:pt x="0" y="0"/>
                </a:moveTo>
                <a:lnTo>
                  <a:pt x="2845162" y="0"/>
                </a:lnTo>
                <a:lnTo>
                  <a:pt x="2845162" y="4538173"/>
                </a:lnTo>
                <a:lnTo>
                  <a:pt x="0" y="45381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4719986" y="4137741"/>
            <a:ext cx="2391089" cy="2391084"/>
            <a:chOff x="0" y="0"/>
            <a:chExt cx="3188118" cy="3188112"/>
          </a:xfrm>
        </p:grpSpPr>
        <p:sp>
          <p:nvSpPr>
            <p:cNvPr id="6" name="Freeform 6"/>
            <p:cNvSpPr/>
            <p:nvPr/>
          </p:nvSpPr>
          <p:spPr>
            <a:xfrm>
              <a:off x="0" y="0"/>
              <a:ext cx="3188081" cy="3188081"/>
            </a:xfrm>
            <a:custGeom>
              <a:avLst/>
              <a:gdLst/>
              <a:ahLst/>
              <a:cxnLst/>
              <a:rect l="l" t="t" r="r" b="b"/>
              <a:pathLst>
                <a:path w="3188081" h="3188081">
                  <a:moveTo>
                    <a:pt x="1594104" y="3188081"/>
                  </a:moveTo>
                  <a:cubicBezTo>
                    <a:pt x="715137" y="3188081"/>
                    <a:pt x="0" y="2473071"/>
                    <a:pt x="0" y="1594104"/>
                  </a:cubicBezTo>
                  <a:cubicBezTo>
                    <a:pt x="0" y="715137"/>
                    <a:pt x="715137" y="0"/>
                    <a:pt x="1594104" y="0"/>
                  </a:cubicBezTo>
                  <a:cubicBezTo>
                    <a:pt x="2473071" y="0"/>
                    <a:pt x="3188081" y="715137"/>
                    <a:pt x="3188081" y="1594104"/>
                  </a:cubicBezTo>
                  <a:cubicBezTo>
                    <a:pt x="3188081" y="2473071"/>
                    <a:pt x="2473071" y="3188081"/>
                    <a:pt x="1594104" y="3188081"/>
                  </a:cubicBezTo>
                  <a:close/>
                  <a:moveTo>
                    <a:pt x="1594104" y="58039"/>
                  </a:moveTo>
                  <a:cubicBezTo>
                    <a:pt x="747141" y="58166"/>
                    <a:pt x="58166" y="747141"/>
                    <a:pt x="58166" y="1594104"/>
                  </a:cubicBezTo>
                  <a:cubicBezTo>
                    <a:pt x="58166" y="2441067"/>
                    <a:pt x="747141" y="3130042"/>
                    <a:pt x="1594104" y="3130042"/>
                  </a:cubicBezTo>
                  <a:cubicBezTo>
                    <a:pt x="2441067" y="3130042"/>
                    <a:pt x="3130042" y="2440940"/>
                    <a:pt x="3130042" y="1594104"/>
                  </a:cubicBezTo>
                  <a:cubicBezTo>
                    <a:pt x="3130042" y="747268"/>
                    <a:pt x="2440940" y="58166"/>
                    <a:pt x="1594104" y="58166"/>
                  </a:cubicBezTo>
                  <a:close/>
                </a:path>
              </a:pathLst>
            </a:custGeom>
            <a:solidFill>
              <a:srgbClr val="56AEFF"/>
            </a:solidFill>
          </p:spPr>
        </p:sp>
      </p:grpSp>
      <p:sp>
        <p:nvSpPr>
          <p:cNvPr id="7" name="Freeform 7"/>
          <p:cNvSpPr/>
          <p:nvPr/>
        </p:nvSpPr>
        <p:spPr>
          <a:xfrm>
            <a:off x="7721419" y="3736111"/>
            <a:ext cx="2845162" cy="4538173"/>
          </a:xfrm>
          <a:custGeom>
            <a:avLst/>
            <a:gdLst/>
            <a:ahLst/>
            <a:cxnLst/>
            <a:rect l="l" t="t" r="r" b="b"/>
            <a:pathLst>
              <a:path w="2845162" h="4538173">
                <a:moveTo>
                  <a:pt x="0" y="0"/>
                </a:moveTo>
                <a:lnTo>
                  <a:pt x="2845162" y="0"/>
                </a:lnTo>
                <a:lnTo>
                  <a:pt x="2845162" y="4538173"/>
                </a:lnTo>
                <a:lnTo>
                  <a:pt x="0" y="45381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7882163" y="4157666"/>
            <a:ext cx="2463446" cy="2351266"/>
            <a:chOff x="0" y="0"/>
            <a:chExt cx="3284595" cy="3135021"/>
          </a:xfrm>
        </p:grpSpPr>
        <p:sp>
          <p:nvSpPr>
            <p:cNvPr id="9" name="Freeform 9"/>
            <p:cNvSpPr/>
            <p:nvPr/>
          </p:nvSpPr>
          <p:spPr>
            <a:xfrm>
              <a:off x="0" y="0"/>
              <a:ext cx="3284728" cy="3134995"/>
            </a:xfrm>
            <a:custGeom>
              <a:avLst/>
              <a:gdLst/>
              <a:ahLst/>
              <a:cxnLst/>
              <a:rect l="l" t="t" r="r" b="b"/>
              <a:pathLst>
                <a:path w="3284728" h="3134995">
                  <a:moveTo>
                    <a:pt x="1642237" y="2540"/>
                  </a:moveTo>
                  <a:cubicBezTo>
                    <a:pt x="1081532" y="0"/>
                    <a:pt x="562229" y="297688"/>
                    <a:pt x="281178" y="782955"/>
                  </a:cubicBezTo>
                  <a:cubicBezTo>
                    <a:pt x="127" y="1268222"/>
                    <a:pt x="0" y="1866773"/>
                    <a:pt x="281178" y="2352040"/>
                  </a:cubicBezTo>
                  <a:cubicBezTo>
                    <a:pt x="562356" y="2837307"/>
                    <a:pt x="1081532" y="3134995"/>
                    <a:pt x="1642364" y="3132455"/>
                  </a:cubicBezTo>
                  <a:cubicBezTo>
                    <a:pt x="2203196" y="3134995"/>
                    <a:pt x="2722372" y="2837180"/>
                    <a:pt x="3003550" y="2352040"/>
                  </a:cubicBezTo>
                  <a:cubicBezTo>
                    <a:pt x="3284728" y="1866900"/>
                    <a:pt x="3284728" y="1268222"/>
                    <a:pt x="3003550" y="782955"/>
                  </a:cubicBezTo>
                  <a:cubicBezTo>
                    <a:pt x="2722372" y="297688"/>
                    <a:pt x="2203069" y="0"/>
                    <a:pt x="1642237" y="2540"/>
                  </a:cubicBezTo>
                  <a:close/>
                </a:path>
              </a:pathLst>
            </a:custGeom>
            <a:blipFill>
              <a:blip r:embed="rId4"/>
              <a:stretch>
                <a:fillRect l="-24749" t="-80" r="-24744" b="-81"/>
              </a:stretch>
            </a:blipFill>
          </p:spPr>
        </p:sp>
      </p:grpSp>
      <p:grpSp>
        <p:nvGrpSpPr>
          <p:cNvPr id="10" name="Group 10"/>
          <p:cNvGrpSpPr/>
          <p:nvPr/>
        </p:nvGrpSpPr>
        <p:grpSpPr>
          <a:xfrm>
            <a:off x="7918341" y="4137741"/>
            <a:ext cx="2391089" cy="2391084"/>
            <a:chOff x="0" y="0"/>
            <a:chExt cx="3188118" cy="3188112"/>
          </a:xfrm>
        </p:grpSpPr>
        <p:sp>
          <p:nvSpPr>
            <p:cNvPr id="11" name="Freeform 11"/>
            <p:cNvSpPr/>
            <p:nvPr/>
          </p:nvSpPr>
          <p:spPr>
            <a:xfrm>
              <a:off x="0" y="0"/>
              <a:ext cx="3188081" cy="3188081"/>
            </a:xfrm>
            <a:custGeom>
              <a:avLst/>
              <a:gdLst/>
              <a:ahLst/>
              <a:cxnLst/>
              <a:rect l="l" t="t" r="r" b="b"/>
              <a:pathLst>
                <a:path w="3188081" h="3188081">
                  <a:moveTo>
                    <a:pt x="1594104" y="3188081"/>
                  </a:moveTo>
                  <a:cubicBezTo>
                    <a:pt x="715137" y="3188081"/>
                    <a:pt x="0" y="2473071"/>
                    <a:pt x="0" y="1594104"/>
                  </a:cubicBezTo>
                  <a:cubicBezTo>
                    <a:pt x="0" y="715137"/>
                    <a:pt x="715137" y="0"/>
                    <a:pt x="1594104" y="0"/>
                  </a:cubicBezTo>
                  <a:cubicBezTo>
                    <a:pt x="2473071" y="0"/>
                    <a:pt x="3188081" y="715137"/>
                    <a:pt x="3188081" y="1594104"/>
                  </a:cubicBezTo>
                  <a:cubicBezTo>
                    <a:pt x="3188081" y="2473071"/>
                    <a:pt x="2473071" y="3188081"/>
                    <a:pt x="1594104" y="3188081"/>
                  </a:cubicBezTo>
                  <a:close/>
                  <a:moveTo>
                    <a:pt x="1594104" y="58039"/>
                  </a:moveTo>
                  <a:cubicBezTo>
                    <a:pt x="747141" y="58166"/>
                    <a:pt x="58166" y="747141"/>
                    <a:pt x="58166" y="1594104"/>
                  </a:cubicBezTo>
                  <a:cubicBezTo>
                    <a:pt x="58166" y="2441067"/>
                    <a:pt x="747141" y="3130042"/>
                    <a:pt x="1594104" y="3130042"/>
                  </a:cubicBezTo>
                  <a:cubicBezTo>
                    <a:pt x="2441067" y="3130042"/>
                    <a:pt x="3130042" y="2440940"/>
                    <a:pt x="3130042" y="1594104"/>
                  </a:cubicBezTo>
                  <a:cubicBezTo>
                    <a:pt x="3130042" y="747268"/>
                    <a:pt x="2440940" y="58166"/>
                    <a:pt x="1594104" y="58166"/>
                  </a:cubicBezTo>
                  <a:close/>
                </a:path>
              </a:pathLst>
            </a:custGeom>
            <a:solidFill>
              <a:srgbClr val="56AEFF"/>
            </a:solidFill>
          </p:spPr>
        </p:sp>
      </p:grpSp>
      <p:sp>
        <p:nvSpPr>
          <p:cNvPr id="12" name="Freeform 12"/>
          <p:cNvSpPr/>
          <p:nvPr/>
        </p:nvSpPr>
        <p:spPr>
          <a:xfrm>
            <a:off x="10889645" y="3769253"/>
            <a:ext cx="2845162" cy="4538173"/>
          </a:xfrm>
          <a:custGeom>
            <a:avLst/>
            <a:gdLst/>
            <a:ahLst/>
            <a:cxnLst/>
            <a:rect l="l" t="t" r="r" b="b"/>
            <a:pathLst>
              <a:path w="2845162" h="4538173">
                <a:moveTo>
                  <a:pt x="0" y="0"/>
                </a:moveTo>
                <a:lnTo>
                  <a:pt x="2845162" y="0"/>
                </a:lnTo>
                <a:lnTo>
                  <a:pt x="2845162" y="4538173"/>
                </a:lnTo>
                <a:lnTo>
                  <a:pt x="0" y="45381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11080518" y="4157666"/>
            <a:ext cx="2463446" cy="2351266"/>
            <a:chOff x="0" y="0"/>
            <a:chExt cx="3284595" cy="3135021"/>
          </a:xfrm>
        </p:grpSpPr>
        <p:sp>
          <p:nvSpPr>
            <p:cNvPr id="14" name="Freeform 14"/>
            <p:cNvSpPr/>
            <p:nvPr/>
          </p:nvSpPr>
          <p:spPr>
            <a:xfrm>
              <a:off x="0" y="0"/>
              <a:ext cx="3284728" cy="3134995"/>
            </a:xfrm>
            <a:custGeom>
              <a:avLst/>
              <a:gdLst/>
              <a:ahLst/>
              <a:cxnLst/>
              <a:rect l="l" t="t" r="r" b="b"/>
              <a:pathLst>
                <a:path w="3284728" h="3134995">
                  <a:moveTo>
                    <a:pt x="1642237" y="2540"/>
                  </a:moveTo>
                  <a:cubicBezTo>
                    <a:pt x="1081532" y="0"/>
                    <a:pt x="562229" y="297688"/>
                    <a:pt x="281178" y="782955"/>
                  </a:cubicBezTo>
                  <a:cubicBezTo>
                    <a:pt x="127" y="1268222"/>
                    <a:pt x="0" y="1866773"/>
                    <a:pt x="281178" y="2352040"/>
                  </a:cubicBezTo>
                  <a:cubicBezTo>
                    <a:pt x="562356" y="2837307"/>
                    <a:pt x="1081532" y="3134995"/>
                    <a:pt x="1642364" y="3132455"/>
                  </a:cubicBezTo>
                  <a:cubicBezTo>
                    <a:pt x="2203196" y="3134995"/>
                    <a:pt x="2722372" y="2837180"/>
                    <a:pt x="3003550" y="2352040"/>
                  </a:cubicBezTo>
                  <a:cubicBezTo>
                    <a:pt x="3284728" y="1866900"/>
                    <a:pt x="3284728" y="1268222"/>
                    <a:pt x="3003550" y="782955"/>
                  </a:cubicBezTo>
                  <a:cubicBezTo>
                    <a:pt x="2722372" y="297688"/>
                    <a:pt x="2203069" y="0"/>
                    <a:pt x="1642237" y="2540"/>
                  </a:cubicBezTo>
                  <a:close/>
                </a:path>
              </a:pathLst>
            </a:custGeom>
            <a:blipFill>
              <a:blip r:embed="rId5"/>
              <a:stretch>
                <a:fillRect l="-2237" t="-15047" r="-2231" b="-15048"/>
              </a:stretch>
            </a:blipFill>
          </p:spPr>
        </p:sp>
      </p:grpSp>
      <p:grpSp>
        <p:nvGrpSpPr>
          <p:cNvPr id="15" name="Group 15"/>
          <p:cNvGrpSpPr/>
          <p:nvPr/>
        </p:nvGrpSpPr>
        <p:grpSpPr>
          <a:xfrm>
            <a:off x="11116696" y="4137741"/>
            <a:ext cx="2391089" cy="2391084"/>
            <a:chOff x="0" y="0"/>
            <a:chExt cx="3188118" cy="3188112"/>
          </a:xfrm>
        </p:grpSpPr>
        <p:sp>
          <p:nvSpPr>
            <p:cNvPr id="16" name="Freeform 16"/>
            <p:cNvSpPr/>
            <p:nvPr/>
          </p:nvSpPr>
          <p:spPr>
            <a:xfrm>
              <a:off x="0" y="0"/>
              <a:ext cx="3188081" cy="3188081"/>
            </a:xfrm>
            <a:custGeom>
              <a:avLst/>
              <a:gdLst/>
              <a:ahLst/>
              <a:cxnLst/>
              <a:rect l="l" t="t" r="r" b="b"/>
              <a:pathLst>
                <a:path w="3188081" h="3188081">
                  <a:moveTo>
                    <a:pt x="1594104" y="3188081"/>
                  </a:moveTo>
                  <a:cubicBezTo>
                    <a:pt x="715137" y="3188081"/>
                    <a:pt x="0" y="2473071"/>
                    <a:pt x="0" y="1594104"/>
                  </a:cubicBezTo>
                  <a:cubicBezTo>
                    <a:pt x="0" y="715137"/>
                    <a:pt x="715137" y="0"/>
                    <a:pt x="1594104" y="0"/>
                  </a:cubicBezTo>
                  <a:cubicBezTo>
                    <a:pt x="2473071" y="0"/>
                    <a:pt x="3188081" y="715137"/>
                    <a:pt x="3188081" y="1594104"/>
                  </a:cubicBezTo>
                  <a:cubicBezTo>
                    <a:pt x="3188081" y="2473071"/>
                    <a:pt x="2473071" y="3188081"/>
                    <a:pt x="1594104" y="3188081"/>
                  </a:cubicBezTo>
                  <a:close/>
                  <a:moveTo>
                    <a:pt x="1594104" y="58039"/>
                  </a:moveTo>
                  <a:cubicBezTo>
                    <a:pt x="747141" y="58166"/>
                    <a:pt x="58166" y="747141"/>
                    <a:pt x="58166" y="1594104"/>
                  </a:cubicBezTo>
                  <a:cubicBezTo>
                    <a:pt x="58166" y="2441067"/>
                    <a:pt x="747141" y="3130042"/>
                    <a:pt x="1594104" y="3130042"/>
                  </a:cubicBezTo>
                  <a:cubicBezTo>
                    <a:pt x="2441067" y="3130042"/>
                    <a:pt x="3130042" y="2440940"/>
                    <a:pt x="3130042" y="1594104"/>
                  </a:cubicBezTo>
                  <a:cubicBezTo>
                    <a:pt x="3130042" y="747268"/>
                    <a:pt x="2440940" y="58166"/>
                    <a:pt x="1594104" y="58166"/>
                  </a:cubicBezTo>
                  <a:close/>
                </a:path>
              </a:pathLst>
            </a:custGeom>
            <a:solidFill>
              <a:srgbClr val="56AEFF"/>
            </a:solidFill>
          </p:spPr>
        </p:sp>
      </p:grpSp>
      <p:grpSp>
        <p:nvGrpSpPr>
          <p:cNvPr id="17" name="Group 17"/>
          <p:cNvGrpSpPr/>
          <p:nvPr/>
        </p:nvGrpSpPr>
        <p:grpSpPr>
          <a:xfrm>
            <a:off x="4523064" y="8274283"/>
            <a:ext cx="2845162" cy="301305"/>
            <a:chOff x="0" y="0"/>
            <a:chExt cx="3793549" cy="401740"/>
          </a:xfrm>
        </p:grpSpPr>
        <p:sp>
          <p:nvSpPr>
            <p:cNvPr id="18" name="Freeform 18"/>
            <p:cNvSpPr/>
            <p:nvPr/>
          </p:nvSpPr>
          <p:spPr>
            <a:xfrm>
              <a:off x="0" y="0"/>
              <a:ext cx="3793490" cy="401701"/>
            </a:xfrm>
            <a:custGeom>
              <a:avLst/>
              <a:gdLst/>
              <a:ahLst/>
              <a:cxnLst/>
              <a:rect l="l" t="t" r="r" b="b"/>
              <a:pathLst>
                <a:path w="3793490" h="401701">
                  <a:moveTo>
                    <a:pt x="0" y="0"/>
                  </a:moveTo>
                  <a:lnTo>
                    <a:pt x="3793490" y="0"/>
                  </a:lnTo>
                  <a:lnTo>
                    <a:pt x="3793490" y="401701"/>
                  </a:lnTo>
                  <a:lnTo>
                    <a:pt x="0" y="401701"/>
                  </a:lnTo>
                  <a:lnTo>
                    <a:pt x="0" y="0"/>
                  </a:lnTo>
                  <a:close/>
                </a:path>
              </a:pathLst>
            </a:custGeom>
            <a:blipFill>
              <a:blip r:embed="rId6"/>
              <a:stretch>
                <a:fillRect t="-43453" r="-1" b="-43463"/>
              </a:stretch>
            </a:blipFill>
          </p:spPr>
        </p:sp>
      </p:grpSp>
      <p:grpSp>
        <p:nvGrpSpPr>
          <p:cNvPr id="19" name="Group 19"/>
          <p:cNvGrpSpPr/>
          <p:nvPr/>
        </p:nvGrpSpPr>
        <p:grpSpPr>
          <a:xfrm>
            <a:off x="7721419" y="8274283"/>
            <a:ext cx="2845162" cy="301305"/>
            <a:chOff x="0" y="0"/>
            <a:chExt cx="3793549" cy="401740"/>
          </a:xfrm>
        </p:grpSpPr>
        <p:sp>
          <p:nvSpPr>
            <p:cNvPr id="20" name="Freeform 20"/>
            <p:cNvSpPr/>
            <p:nvPr/>
          </p:nvSpPr>
          <p:spPr>
            <a:xfrm>
              <a:off x="0" y="0"/>
              <a:ext cx="3793490" cy="401701"/>
            </a:xfrm>
            <a:custGeom>
              <a:avLst/>
              <a:gdLst/>
              <a:ahLst/>
              <a:cxnLst/>
              <a:rect l="l" t="t" r="r" b="b"/>
              <a:pathLst>
                <a:path w="3793490" h="401701">
                  <a:moveTo>
                    <a:pt x="0" y="0"/>
                  </a:moveTo>
                  <a:lnTo>
                    <a:pt x="3793490" y="0"/>
                  </a:lnTo>
                  <a:lnTo>
                    <a:pt x="3793490" y="401701"/>
                  </a:lnTo>
                  <a:lnTo>
                    <a:pt x="0" y="401701"/>
                  </a:lnTo>
                  <a:lnTo>
                    <a:pt x="0" y="0"/>
                  </a:lnTo>
                  <a:close/>
                </a:path>
              </a:pathLst>
            </a:custGeom>
            <a:blipFill>
              <a:blip r:embed="rId6"/>
              <a:stretch>
                <a:fillRect t="-43453" r="-1" b="-43463"/>
              </a:stretch>
            </a:blipFill>
          </p:spPr>
        </p:sp>
      </p:grpSp>
      <p:grpSp>
        <p:nvGrpSpPr>
          <p:cNvPr id="21" name="Group 21"/>
          <p:cNvGrpSpPr/>
          <p:nvPr/>
        </p:nvGrpSpPr>
        <p:grpSpPr>
          <a:xfrm>
            <a:off x="10919774" y="8274283"/>
            <a:ext cx="2845162" cy="301305"/>
            <a:chOff x="0" y="0"/>
            <a:chExt cx="3793549" cy="401740"/>
          </a:xfrm>
        </p:grpSpPr>
        <p:sp>
          <p:nvSpPr>
            <p:cNvPr id="22" name="Freeform 22"/>
            <p:cNvSpPr/>
            <p:nvPr/>
          </p:nvSpPr>
          <p:spPr>
            <a:xfrm>
              <a:off x="0" y="0"/>
              <a:ext cx="3793490" cy="401701"/>
            </a:xfrm>
            <a:custGeom>
              <a:avLst/>
              <a:gdLst/>
              <a:ahLst/>
              <a:cxnLst/>
              <a:rect l="l" t="t" r="r" b="b"/>
              <a:pathLst>
                <a:path w="3793490" h="401701">
                  <a:moveTo>
                    <a:pt x="0" y="0"/>
                  </a:moveTo>
                  <a:lnTo>
                    <a:pt x="3793490" y="0"/>
                  </a:lnTo>
                  <a:lnTo>
                    <a:pt x="3793490" y="401701"/>
                  </a:lnTo>
                  <a:lnTo>
                    <a:pt x="0" y="401701"/>
                  </a:lnTo>
                  <a:lnTo>
                    <a:pt x="0" y="0"/>
                  </a:lnTo>
                  <a:close/>
                </a:path>
              </a:pathLst>
            </a:custGeom>
            <a:blipFill>
              <a:blip r:embed="rId6"/>
              <a:stretch>
                <a:fillRect t="-43453" r="-1" b="-43463"/>
              </a:stretch>
            </a:blipFill>
          </p:spPr>
        </p:sp>
      </p:grpSp>
      <p:sp>
        <p:nvSpPr>
          <p:cNvPr id="23" name="Freeform 23"/>
          <p:cNvSpPr/>
          <p:nvPr/>
        </p:nvSpPr>
        <p:spPr>
          <a:xfrm>
            <a:off x="-59832" y="-1535144"/>
            <a:ext cx="18500232" cy="4363531"/>
          </a:xfrm>
          <a:custGeom>
            <a:avLst/>
            <a:gdLst/>
            <a:ahLst/>
            <a:cxnLst/>
            <a:rect l="l" t="t" r="r" b="b"/>
            <a:pathLst>
              <a:path w="18722128" h="4363531">
                <a:moveTo>
                  <a:pt x="0" y="0"/>
                </a:moveTo>
                <a:lnTo>
                  <a:pt x="18722127" y="0"/>
                </a:lnTo>
                <a:lnTo>
                  <a:pt x="18722127" y="4363531"/>
                </a:lnTo>
                <a:lnTo>
                  <a:pt x="0" y="43635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4" name="Freeform 24"/>
          <p:cNvSpPr/>
          <p:nvPr/>
        </p:nvSpPr>
        <p:spPr>
          <a:xfrm>
            <a:off x="16804754" y="9074551"/>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5" name="Freeform 25"/>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6" name="Freeform 26"/>
          <p:cNvSpPr/>
          <p:nvPr/>
        </p:nvSpPr>
        <p:spPr>
          <a:xfrm>
            <a:off x="14398071" y="-136788"/>
            <a:ext cx="2988937" cy="570615"/>
          </a:xfrm>
          <a:custGeom>
            <a:avLst/>
            <a:gdLst/>
            <a:ahLst/>
            <a:cxnLst/>
            <a:rect l="l" t="t" r="r" b="b"/>
            <a:pathLst>
              <a:path w="2988937" h="570615">
                <a:moveTo>
                  <a:pt x="0" y="0"/>
                </a:moveTo>
                <a:lnTo>
                  <a:pt x="2988937" y="0"/>
                </a:lnTo>
                <a:lnTo>
                  <a:pt x="2988937" y="570615"/>
                </a:lnTo>
                <a:lnTo>
                  <a:pt x="0" y="570615"/>
                </a:lnTo>
                <a:lnTo>
                  <a:pt x="0" y="0"/>
                </a:lnTo>
                <a:close/>
              </a:path>
            </a:pathLst>
          </a:custGeom>
          <a:blipFill>
            <a:blip r:embed="rId11">
              <a:extLst>
                <a:ext uri="{96DAC541-7B7A-43D3-8B79-37D633B846F1}">
                  <asvg:svgBlip xmlns:asvg="http://schemas.microsoft.com/office/drawing/2016/SVG/main" r:embed="rId12"/>
                </a:ext>
              </a:extLst>
            </a:blip>
            <a:stretch>
              <a:fillRect t="-879" b="-879"/>
            </a:stretch>
          </a:blipFill>
        </p:spPr>
      </p:sp>
      <p:sp>
        <p:nvSpPr>
          <p:cNvPr id="27" name="Freeform 27"/>
          <p:cNvSpPr/>
          <p:nvPr/>
        </p:nvSpPr>
        <p:spPr>
          <a:xfrm>
            <a:off x="900991" y="9922935"/>
            <a:ext cx="2988937" cy="570615"/>
          </a:xfrm>
          <a:custGeom>
            <a:avLst/>
            <a:gdLst/>
            <a:ahLst/>
            <a:cxnLst/>
            <a:rect l="l" t="t" r="r" b="b"/>
            <a:pathLst>
              <a:path w="2988937" h="570615">
                <a:moveTo>
                  <a:pt x="0" y="0"/>
                </a:moveTo>
                <a:lnTo>
                  <a:pt x="2988937" y="0"/>
                </a:lnTo>
                <a:lnTo>
                  <a:pt x="2988937" y="570615"/>
                </a:lnTo>
                <a:lnTo>
                  <a:pt x="0" y="570615"/>
                </a:lnTo>
                <a:lnTo>
                  <a:pt x="0" y="0"/>
                </a:lnTo>
                <a:close/>
              </a:path>
            </a:pathLst>
          </a:custGeom>
          <a:blipFill>
            <a:blip r:embed="rId11">
              <a:extLst>
                <a:ext uri="{96DAC541-7B7A-43D3-8B79-37D633B846F1}">
                  <asvg:svgBlip xmlns:asvg="http://schemas.microsoft.com/office/drawing/2016/SVG/main" r:embed="rId12"/>
                </a:ext>
              </a:extLst>
            </a:blip>
            <a:stretch>
              <a:fillRect t="-879" b="-879"/>
            </a:stretch>
          </a:blipFill>
        </p:spPr>
      </p:sp>
      <p:sp>
        <p:nvSpPr>
          <p:cNvPr id="28" name="Freeform 28"/>
          <p:cNvSpPr/>
          <p:nvPr/>
        </p:nvSpPr>
        <p:spPr>
          <a:xfrm>
            <a:off x="1291195" y="3673336"/>
            <a:ext cx="2845162" cy="4538173"/>
          </a:xfrm>
          <a:custGeom>
            <a:avLst/>
            <a:gdLst/>
            <a:ahLst/>
            <a:cxnLst/>
            <a:rect l="l" t="t" r="r" b="b"/>
            <a:pathLst>
              <a:path w="2845162" h="4538173">
                <a:moveTo>
                  <a:pt x="0" y="0"/>
                </a:moveTo>
                <a:lnTo>
                  <a:pt x="2845162" y="0"/>
                </a:lnTo>
                <a:lnTo>
                  <a:pt x="2845162" y="4538173"/>
                </a:lnTo>
                <a:lnTo>
                  <a:pt x="0" y="45381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1" name="Group 31"/>
          <p:cNvGrpSpPr/>
          <p:nvPr/>
        </p:nvGrpSpPr>
        <p:grpSpPr>
          <a:xfrm>
            <a:off x="1640595" y="4231165"/>
            <a:ext cx="2391089" cy="2391084"/>
            <a:chOff x="0" y="0"/>
            <a:chExt cx="3188118" cy="3188112"/>
          </a:xfrm>
        </p:grpSpPr>
        <p:sp>
          <p:nvSpPr>
            <p:cNvPr id="32" name="Freeform 32"/>
            <p:cNvSpPr/>
            <p:nvPr/>
          </p:nvSpPr>
          <p:spPr>
            <a:xfrm>
              <a:off x="0" y="0"/>
              <a:ext cx="3188081" cy="3188081"/>
            </a:xfrm>
            <a:custGeom>
              <a:avLst/>
              <a:gdLst/>
              <a:ahLst/>
              <a:cxnLst/>
              <a:rect l="l" t="t" r="r" b="b"/>
              <a:pathLst>
                <a:path w="3188081" h="3188081">
                  <a:moveTo>
                    <a:pt x="1594104" y="3188081"/>
                  </a:moveTo>
                  <a:cubicBezTo>
                    <a:pt x="715137" y="3188081"/>
                    <a:pt x="0" y="2473071"/>
                    <a:pt x="0" y="1594104"/>
                  </a:cubicBezTo>
                  <a:cubicBezTo>
                    <a:pt x="0" y="715137"/>
                    <a:pt x="715137" y="0"/>
                    <a:pt x="1594104" y="0"/>
                  </a:cubicBezTo>
                  <a:cubicBezTo>
                    <a:pt x="2473071" y="0"/>
                    <a:pt x="3188081" y="715137"/>
                    <a:pt x="3188081" y="1594104"/>
                  </a:cubicBezTo>
                  <a:cubicBezTo>
                    <a:pt x="3188081" y="2473071"/>
                    <a:pt x="2473071" y="3188081"/>
                    <a:pt x="1594104" y="3188081"/>
                  </a:cubicBezTo>
                  <a:close/>
                  <a:moveTo>
                    <a:pt x="1594104" y="58039"/>
                  </a:moveTo>
                  <a:cubicBezTo>
                    <a:pt x="747141" y="58166"/>
                    <a:pt x="58166" y="747141"/>
                    <a:pt x="58166" y="1594104"/>
                  </a:cubicBezTo>
                  <a:cubicBezTo>
                    <a:pt x="58166" y="2441067"/>
                    <a:pt x="747141" y="3130042"/>
                    <a:pt x="1594104" y="3130042"/>
                  </a:cubicBezTo>
                  <a:cubicBezTo>
                    <a:pt x="2441067" y="3130042"/>
                    <a:pt x="3130042" y="2440940"/>
                    <a:pt x="3130042" y="1594104"/>
                  </a:cubicBezTo>
                  <a:cubicBezTo>
                    <a:pt x="3130042" y="747268"/>
                    <a:pt x="2440940" y="58166"/>
                    <a:pt x="1594104" y="58166"/>
                  </a:cubicBezTo>
                  <a:close/>
                </a:path>
              </a:pathLst>
            </a:custGeom>
            <a:solidFill>
              <a:srgbClr val="56AEFF"/>
            </a:solidFill>
          </p:spPr>
        </p:sp>
      </p:grpSp>
      <p:sp>
        <p:nvSpPr>
          <p:cNvPr id="33" name="TextBox 33"/>
          <p:cNvSpPr txBox="1"/>
          <p:nvPr/>
        </p:nvSpPr>
        <p:spPr>
          <a:xfrm>
            <a:off x="3919280" y="1607613"/>
            <a:ext cx="10450651" cy="758825"/>
          </a:xfrm>
          <a:prstGeom prst="rect">
            <a:avLst/>
          </a:prstGeom>
        </p:spPr>
        <p:txBody>
          <a:bodyPr lIns="0" tIns="0" rIns="0" bIns="0" rtlCol="0" anchor="t">
            <a:spAutoFit/>
          </a:bodyPr>
          <a:lstStyle/>
          <a:p>
            <a:pPr algn="ctr">
              <a:lnSpc>
                <a:spcPts val="5718"/>
              </a:lnSpc>
            </a:pPr>
            <a:r>
              <a:rPr lang="en-US" sz="4766" b="1">
                <a:solidFill>
                  <a:srgbClr val="FFFFFF"/>
                </a:solidFill>
                <a:latin typeface="Arimo Bold"/>
                <a:ea typeface="Arimo Bold"/>
                <a:cs typeface="Arimo Bold"/>
                <a:sym typeface="Arimo Bold"/>
              </a:rPr>
              <a:t>MEET THE TEAM</a:t>
            </a:r>
          </a:p>
        </p:txBody>
      </p:sp>
      <p:sp>
        <p:nvSpPr>
          <p:cNvPr id="34" name="TextBox 34"/>
          <p:cNvSpPr txBox="1"/>
          <p:nvPr/>
        </p:nvSpPr>
        <p:spPr>
          <a:xfrm>
            <a:off x="4670331" y="6730047"/>
            <a:ext cx="2470628" cy="370501"/>
          </a:xfrm>
          <a:prstGeom prst="rect">
            <a:avLst/>
          </a:prstGeom>
        </p:spPr>
        <p:txBody>
          <a:bodyPr lIns="0" tIns="0" rIns="0" bIns="0" rtlCol="0" anchor="t">
            <a:spAutoFit/>
          </a:bodyPr>
          <a:lstStyle/>
          <a:p>
            <a:pPr algn="ctr">
              <a:lnSpc>
                <a:spcPts val="2971"/>
              </a:lnSpc>
            </a:pPr>
            <a:r>
              <a:rPr lang="en-US" sz="2476" spc="122">
                <a:solidFill>
                  <a:srgbClr val="FFFBFB"/>
                </a:solidFill>
                <a:latin typeface="DM Sans"/>
                <a:ea typeface="DM Sans"/>
                <a:cs typeface="DM Sans"/>
                <a:sym typeface="DM Sans"/>
              </a:rPr>
              <a:t>Royce Bett</a:t>
            </a:r>
          </a:p>
        </p:txBody>
      </p:sp>
      <p:sp>
        <p:nvSpPr>
          <p:cNvPr id="35" name="TextBox 35"/>
          <p:cNvSpPr txBox="1"/>
          <p:nvPr/>
        </p:nvSpPr>
        <p:spPr>
          <a:xfrm>
            <a:off x="4904385" y="7546351"/>
            <a:ext cx="2082476" cy="282129"/>
          </a:xfrm>
          <a:prstGeom prst="rect">
            <a:avLst/>
          </a:prstGeom>
        </p:spPr>
        <p:txBody>
          <a:bodyPr lIns="0" tIns="0" rIns="0" bIns="0" rtlCol="0" anchor="t">
            <a:spAutoFit/>
          </a:bodyPr>
          <a:lstStyle/>
          <a:p>
            <a:pPr algn="ctr">
              <a:lnSpc>
                <a:spcPts val="2229"/>
              </a:lnSpc>
            </a:pPr>
            <a:r>
              <a:rPr lang="en-US" sz="1857" spc="92" dirty="0">
                <a:solidFill>
                  <a:srgbClr val="4BD1FB"/>
                </a:solidFill>
                <a:latin typeface="DM Sans"/>
                <a:ea typeface="DM Sans"/>
                <a:cs typeface="DM Sans"/>
                <a:sym typeface="DM Sans"/>
              </a:rPr>
              <a:t>Member</a:t>
            </a:r>
          </a:p>
        </p:txBody>
      </p:sp>
      <p:sp>
        <p:nvSpPr>
          <p:cNvPr id="36" name="TextBox 36"/>
          <p:cNvSpPr txBox="1"/>
          <p:nvPr/>
        </p:nvSpPr>
        <p:spPr>
          <a:xfrm>
            <a:off x="8235227" y="6730047"/>
            <a:ext cx="1817546" cy="741003"/>
          </a:xfrm>
          <a:prstGeom prst="rect">
            <a:avLst/>
          </a:prstGeom>
        </p:spPr>
        <p:txBody>
          <a:bodyPr lIns="0" tIns="0" rIns="0" bIns="0" rtlCol="0" anchor="t">
            <a:spAutoFit/>
          </a:bodyPr>
          <a:lstStyle/>
          <a:p>
            <a:pPr algn="ctr">
              <a:lnSpc>
                <a:spcPts val="2971"/>
              </a:lnSpc>
            </a:pPr>
            <a:r>
              <a:rPr lang="en-US" sz="2476" spc="122">
                <a:solidFill>
                  <a:srgbClr val="FFFBFB"/>
                </a:solidFill>
                <a:latin typeface="DM Sans"/>
                <a:ea typeface="DM Sans"/>
                <a:cs typeface="DM Sans"/>
                <a:sym typeface="DM Sans"/>
              </a:rPr>
              <a:t>Gladwell Chepkorir</a:t>
            </a:r>
          </a:p>
        </p:txBody>
      </p:sp>
      <p:sp>
        <p:nvSpPr>
          <p:cNvPr id="37" name="TextBox 37"/>
          <p:cNvSpPr txBox="1"/>
          <p:nvPr/>
        </p:nvSpPr>
        <p:spPr>
          <a:xfrm>
            <a:off x="8062762" y="7632887"/>
            <a:ext cx="2082476" cy="282129"/>
          </a:xfrm>
          <a:prstGeom prst="rect">
            <a:avLst/>
          </a:prstGeom>
        </p:spPr>
        <p:txBody>
          <a:bodyPr lIns="0" tIns="0" rIns="0" bIns="0" rtlCol="0" anchor="t">
            <a:spAutoFit/>
          </a:bodyPr>
          <a:lstStyle/>
          <a:p>
            <a:pPr algn="ctr">
              <a:lnSpc>
                <a:spcPts val="2229"/>
              </a:lnSpc>
            </a:pPr>
            <a:r>
              <a:rPr lang="en-US" sz="1857" spc="92" dirty="0">
                <a:solidFill>
                  <a:srgbClr val="4BD1FB"/>
                </a:solidFill>
                <a:latin typeface="DM Sans"/>
                <a:ea typeface="DM Sans"/>
                <a:cs typeface="DM Sans"/>
                <a:sym typeface="DM Sans"/>
              </a:rPr>
              <a:t>Member</a:t>
            </a:r>
          </a:p>
        </p:txBody>
      </p:sp>
      <p:sp>
        <p:nvSpPr>
          <p:cNvPr id="38" name="TextBox 38"/>
          <p:cNvSpPr txBox="1"/>
          <p:nvPr/>
        </p:nvSpPr>
        <p:spPr>
          <a:xfrm>
            <a:off x="11433582" y="6730047"/>
            <a:ext cx="1817546" cy="741003"/>
          </a:xfrm>
          <a:prstGeom prst="rect">
            <a:avLst/>
          </a:prstGeom>
        </p:spPr>
        <p:txBody>
          <a:bodyPr lIns="0" tIns="0" rIns="0" bIns="0" rtlCol="0" anchor="t">
            <a:spAutoFit/>
          </a:bodyPr>
          <a:lstStyle/>
          <a:p>
            <a:pPr algn="ctr">
              <a:lnSpc>
                <a:spcPts val="2971"/>
              </a:lnSpc>
            </a:pPr>
            <a:r>
              <a:rPr lang="en-US" sz="2476" spc="122" dirty="0" err="1">
                <a:solidFill>
                  <a:srgbClr val="FFFBFB"/>
                </a:solidFill>
                <a:latin typeface="DM Sans"/>
                <a:ea typeface="DM Sans"/>
                <a:cs typeface="DM Sans"/>
                <a:sym typeface="DM Sans"/>
              </a:rPr>
              <a:t>Winny</a:t>
            </a:r>
            <a:r>
              <a:rPr lang="en-US" sz="2476" spc="122" dirty="0">
                <a:solidFill>
                  <a:srgbClr val="FFFBFB"/>
                </a:solidFill>
                <a:latin typeface="DM Sans"/>
                <a:ea typeface="DM Sans"/>
                <a:cs typeface="DM Sans"/>
                <a:sym typeface="DM Sans"/>
              </a:rPr>
              <a:t> </a:t>
            </a:r>
            <a:r>
              <a:rPr lang="en-US" sz="2476" spc="122" dirty="0" err="1">
                <a:solidFill>
                  <a:srgbClr val="FFFBFB"/>
                </a:solidFill>
                <a:latin typeface="DM Sans"/>
                <a:ea typeface="DM Sans"/>
                <a:cs typeface="DM Sans"/>
                <a:sym typeface="DM Sans"/>
              </a:rPr>
              <a:t>Chepkoech</a:t>
            </a:r>
            <a:endParaRPr lang="en-US" sz="2476" spc="122" dirty="0">
              <a:solidFill>
                <a:srgbClr val="FFFBFB"/>
              </a:solidFill>
              <a:latin typeface="DM Sans"/>
              <a:ea typeface="DM Sans"/>
              <a:cs typeface="DM Sans"/>
              <a:sym typeface="DM Sans"/>
            </a:endParaRPr>
          </a:p>
        </p:txBody>
      </p:sp>
      <p:sp>
        <p:nvSpPr>
          <p:cNvPr id="39" name="TextBox 39"/>
          <p:cNvSpPr txBox="1"/>
          <p:nvPr/>
        </p:nvSpPr>
        <p:spPr>
          <a:xfrm>
            <a:off x="11301117" y="7651993"/>
            <a:ext cx="2082476" cy="275722"/>
          </a:xfrm>
          <a:prstGeom prst="rect">
            <a:avLst/>
          </a:prstGeom>
        </p:spPr>
        <p:txBody>
          <a:bodyPr lIns="0" tIns="0" rIns="0" bIns="0" rtlCol="0" anchor="t">
            <a:spAutoFit/>
          </a:bodyPr>
          <a:lstStyle/>
          <a:p>
            <a:pPr algn="ctr">
              <a:lnSpc>
                <a:spcPts val="2229"/>
              </a:lnSpc>
            </a:pPr>
            <a:r>
              <a:rPr lang="en-US" sz="1857" spc="92" dirty="0">
                <a:solidFill>
                  <a:srgbClr val="4BD1FB"/>
                </a:solidFill>
                <a:latin typeface="DM Sans"/>
                <a:ea typeface="DM Sans"/>
                <a:cs typeface="DM Sans"/>
                <a:sym typeface="DM Sans"/>
              </a:rPr>
              <a:t>Business Head</a:t>
            </a:r>
          </a:p>
        </p:txBody>
      </p:sp>
      <p:sp>
        <p:nvSpPr>
          <p:cNvPr id="40" name="TextBox 40"/>
          <p:cNvSpPr txBox="1"/>
          <p:nvPr/>
        </p:nvSpPr>
        <p:spPr>
          <a:xfrm>
            <a:off x="1700011" y="6891885"/>
            <a:ext cx="2470628" cy="370501"/>
          </a:xfrm>
          <a:prstGeom prst="rect">
            <a:avLst/>
          </a:prstGeom>
        </p:spPr>
        <p:txBody>
          <a:bodyPr lIns="0" tIns="0" rIns="0" bIns="0" rtlCol="0" anchor="t">
            <a:spAutoFit/>
          </a:bodyPr>
          <a:lstStyle/>
          <a:p>
            <a:pPr algn="ctr">
              <a:lnSpc>
                <a:spcPts val="2971"/>
              </a:lnSpc>
            </a:pPr>
            <a:r>
              <a:rPr lang="en-US" sz="2476" spc="122" dirty="0">
                <a:solidFill>
                  <a:srgbClr val="FFFBFB"/>
                </a:solidFill>
                <a:latin typeface="DM Sans"/>
                <a:ea typeface="DM Sans"/>
                <a:cs typeface="DM Sans"/>
                <a:sym typeface="DM Sans"/>
              </a:rPr>
              <a:t>David </a:t>
            </a:r>
            <a:r>
              <a:rPr lang="en-US" sz="2476" spc="122" dirty="0" err="1">
                <a:solidFill>
                  <a:srgbClr val="FFFBFB"/>
                </a:solidFill>
                <a:latin typeface="DM Sans"/>
                <a:ea typeface="DM Sans"/>
                <a:cs typeface="DM Sans"/>
                <a:sym typeface="DM Sans"/>
              </a:rPr>
              <a:t>Chege</a:t>
            </a:r>
            <a:endParaRPr lang="en-US" sz="2476" spc="122" dirty="0">
              <a:solidFill>
                <a:srgbClr val="FFFBFB"/>
              </a:solidFill>
              <a:latin typeface="DM Sans"/>
              <a:ea typeface="DM Sans"/>
              <a:cs typeface="DM Sans"/>
              <a:sym typeface="DM Sans"/>
            </a:endParaRPr>
          </a:p>
        </p:txBody>
      </p:sp>
      <p:sp>
        <p:nvSpPr>
          <p:cNvPr id="41" name="TextBox 41"/>
          <p:cNvSpPr txBox="1"/>
          <p:nvPr/>
        </p:nvSpPr>
        <p:spPr>
          <a:xfrm>
            <a:off x="1794887" y="7535644"/>
            <a:ext cx="2082476" cy="282129"/>
          </a:xfrm>
          <a:prstGeom prst="rect">
            <a:avLst/>
          </a:prstGeom>
        </p:spPr>
        <p:txBody>
          <a:bodyPr lIns="0" tIns="0" rIns="0" bIns="0" rtlCol="0" anchor="t">
            <a:spAutoFit/>
          </a:bodyPr>
          <a:lstStyle/>
          <a:p>
            <a:pPr algn="ctr">
              <a:lnSpc>
                <a:spcPts val="2229"/>
              </a:lnSpc>
            </a:pPr>
            <a:r>
              <a:rPr lang="en-US" sz="1857" spc="92" dirty="0">
                <a:solidFill>
                  <a:srgbClr val="4BD1FB"/>
                </a:solidFill>
                <a:latin typeface="DM Sans"/>
                <a:ea typeface="DM Sans"/>
                <a:cs typeface="DM Sans"/>
                <a:sym typeface="DM Sans"/>
              </a:rPr>
              <a:t>Team Lead</a:t>
            </a:r>
          </a:p>
        </p:txBody>
      </p:sp>
      <p:sp>
        <p:nvSpPr>
          <p:cNvPr id="42" name="TextBox 42"/>
          <p:cNvSpPr txBox="1"/>
          <p:nvPr/>
        </p:nvSpPr>
        <p:spPr>
          <a:xfrm>
            <a:off x="-363441" y="2584439"/>
            <a:ext cx="18651441" cy="1217957"/>
          </a:xfrm>
          <a:prstGeom prst="rect">
            <a:avLst/>
          </a:prstGeom>
        </p:spPr>
        <p:txBody>
          <a:bodyPr lIns="0" tIns="0" rIns="0" bIns="0" rtlCol="0" anchor="t">
            <a:spAutoFit/>
          </a:bodyPr>
          <a:lstStyle/>
          <a:p>
            <a:pPr algn="ctr">
              <a:lnSpc>
                <a:spcPts val="4675"/>
              </a:lnSpc>
            </a:pPr>
            <a:r>
              <a:rPr lang="en-US" sz="3386">
                <a:solidFill>
                  <a:srgbClr val="F5FFF5"/>
                </a:solidFill>
                <a:latin typeface="DM Sans"/>
                <a:ea typeface="DM Sans"/>
                <a:cs typeface="DM Sans"/>
                <a:sym typeface="DM Sans"/>
              </a:rPr>
              <a:t>"Introducing the Dream Team: Empowering Data-Driven Solutions to Combat Phishing Websites!"</a:t>
            </a:r>
          </a:p>
        </p:txBody>
      </p:sp>
      <p:pic>
        <p:nvPicPr>
          <p:cNvPr id="44" name="Picture 43">
            <a:extLst>
              <a:ext uri="{FF2B5EF4-FFF2-40B4-BE49-F238E27FC236}">
                <a16:creationId xmlns:a16="http://schemas.microsoft.com/office/drawing/2014/main" id="{F992BF79-CF19-4BD5-8AF3-BCC03F1D4BF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04288" y="4231165"/>
            <a:ext cx="2427367" cy="23874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7" name="Picture 46">
            <a:extLst>
              <a:ext uri="{FF2B5EF4-FFF2-40B4-BE49-F238E27FC236}">
                <a16:creationId xmlns:a16="http://schemas.microsoft.com/office/drawing/2014/main" id="{BFAC3EC9-B5A4-41FC-B2C6-52BC3817D18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14575" y="4137741"/>
            <a:ext cx="2396471" cy="23865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905000" y="742819"/>
            <a:ext cx="10399239" cy="1422400"/>
          </a:xfrm>
          <a:prstGeom prst="rect">
            <a:avLst/>
          </a:prstGeom>
        </p:spPr>
        <p:txBody>
          <a:bodyPr lIns="0" tIns="0" rIns="0" bIns="0" rtlCol="0" anchor="t">
            <a:spAutoFit/>
          </a:bodyPr>
          <a:lstStyle/>
          <a:p>
            <a:pPr algn="l">
              <a:lnSpc>
                <a:spcPts val="10830"/>
              </a:lnSpc>
            </a:pPr>
            <a:r>
              <a:rPr lang="en-US" sz="9026" b="1" dirty="0">
                <a:solidFill>
                  <a:srgbClr val="56AEFF"/>
                </a:solidFill>
                <a:latin typeface="Arimo Bold"/>
                <a:ea typeface="Arimo Bold"/>
                <a:cs typeface="Arimo Bold"/>
                <a:sym typeface="Arimo Bold"/>
              </a:rPr>
              <a:t>Next Steps</a:t>
            </a:r>
          </a:p>
        </p:txBody>
      </p:sp>
      <p:sp>
        <p:nvSpPr>
          <p:cNvPr id="3" name="Freeform 3"/>
          <p:cNvSpPr/>
          <p:nvPr/>
        </p:nvSpPr>
        <p:spPr>
          <a:xfrm>
            <a:off x="8458200" y="-2168683"/>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Rectangle 5">
            <a:extLst>
              <a:ext uri="{FF2B5EF4-FFF2-40B4-BE49-F238E27FC236}">
                <a16:creationId xmlns:a16="http://schemas.microsoft.com/office/drawing/2014/main" id="{38783C7B-92C4-4A13-BCEF-57D4839FEFD7}"/>
              </a:ext>
            </a:extLst>
          </p:cNvPr>
          <p:cNvSpPr/>
          <p:nvPr/>
        </p:nvSpPr>
        <p:spPr>
          <a:xfrm>
            <a:off x="1905000" y="2745521"/>
            <a:ext cx="9982200" cy="6186309"/>
          </a:xfrm>
          <a:prstGeom prst="rect">
            <a:avLst/>
          </a:prstGeom>
        </p:spPr>
        <p:txBody>
          <a:bodyPr wrap="square">
            <a:spAutoFit/>
          </a:bodyPr>
          <a:lstStyle/>
          <a:p>
            <a:r>
              <a:rPr lang="en-US" sz="3600" dirty="0">
                <a:solidFill>
                  <a:srgbClr val="FFFFFF"/>
                </a:solidFill>
              </a:rPr>
              <a:t>To enhance the phishing detection system, future projects should focus on :</a:t>
            </a:r>
          </a:p>
          <a:p>
            <a:pPr marL="571500" indent="-571500">
              <a:buFont typeface="Arial" panose="020B0604020202020204" pitchFamily="34" charset="0"/>
              <a:buChar char="•"/>
            </a:pPr>
            <a:r>
              <a:rPr lang="en-US" sz="3600" dirty="0">
                <a:solidFill>
                  <a:srgbClr val="FFFFFF"/>
                </a:solidFill>
              </a:rPr>
              <a:t>Expanding the dataset, improving feature engineering, and implementing real-time deployment and monitoring for continuous improvement.</a:t>
            </a:r>
          </a:p>
          <a:p>
            <a:pPr marL="571500" indent="-571500">
              <a:buFont typeface="Arial" panose="020B0604020202020204" pitchFamily="34" charset="0"/>
              <a:buChar char="•"/>
            </a:pPr>
            <a:r>
              <a:rPr lang="en-US" sz="3600" dirty="0">
                <a:solidFill>
                  <a:srgbClr val="FFFFFF"/>
                </a:solidFill>
              </a:rPr>
              <a:t>Incorporating user education, ensuring security and compliance, designing for scalability</a:t>
            </a:r>
          </a:p>
          <a:p>
            <a:pPr marL="571500" indent="-571500">
              <a:buFont typeface="Arial" panose="020B0604020202020204" pitchFamily="34" charset="0"/>
              <a:buChar char="•"/>
            </a:pPr>
            <a:r>
              <a:rPr lang="en-US" sz="3600" dirty="0">
                <a:solidFill>
                  <a:srgbClr val="FFFFFF"/>
                </a:solidFill>
              </a:rPr>
              <a:t>Collaborating with cybersecurity experts will strengthen the overall effectiveness and adaptability of the system.</a:t>
            </a:r>
            <a:endParaRPr lang="en-US" sz="3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8937" b="-8937"/>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905733" y="3006647"/>
            <a:ext cx="2638154" cy="2386101"/>
          </a:xfrm>
          <a:custGeom>
            <a:avLst/>
            <a:gdLst/>
            <a:ahLst/>
            <a:cxnLst/>
            <a:rect l="l" t="t" r="r" b="b"/>
            <a:pathLst>
              <a:path w="2638154" h="2386101">
                <a:moveTo>
                  <a:pt x="0" y="0"/>
                </a:moveTo>
                <a:lnTo>
                  <a:pt x="2638155" y="0"/>
                </a:lnTo>
                <a:lnTo>
                  <a:pt x="2638155" y="2386102"/>
                </a:lnTo>
                <a:lnTo>
                  <a:pt x="0" y="2386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3667713" y="2983770"/>
            <a:ext cx="2638154" cy="2386101"/>
          </a:xfrm>
          <a:custGeom>
            <a:avLst/>
            <a:gdLst/>
            <a:ahLst/>
            <a:cxnLst/>
            <a:rect l="l" t="t" r="r" b="b"/>
            <a:pathLst>
              <a:path w="2638154" h="2386101">
                <a:moveTo>
                  <a:pt x="0" y="0"/>
                </a:moveTo>
                <a:lnTo>
                  <a:pt x="2638154" y="0"/>
                </a:lnTo>
                <a:lnTo>
                  <a:pt x="2638154" y="2386101"/>
                </a:lnTo>
                <a:lnTo>
                  <a:pt x="0" y="2386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155901" y="3028859"/>
            <a:ext cx="2638154" cy="2365578"/>
          </a:xfrm>
          <a:custGeom>
            <a:avLst/>
            <a:gdLst/>
            <a:ahLst/>
            <a:cxnLst/>
            <a:rect l="l" t="t" r="r" b="b"/>
            <a:pathLst>
              <a:path w="2638154" h="2365578">
                <a:moveTo>
                  <a:pt x="0" y="0"/>
                </a:moveTo>
                <a:lnTo>
                  <a:pt x="2638154" y="0"/>
                </a:lnTo>
                <a:lnTo>
                  <a:pt x="2638154" y="2365578"/>
                </a:lnTo>
                <a:lnTo>
                  <a:pt x="0" y="23655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776735" y="5613118"/>
            <a:ext cx="2638154" cy="2365578"/>
          </a:xfrm>
          <a:custGeom>
            <a:avLst/>
            <a:gdLst/>
            <a:ahLst/>
            <a:cxnLst/>
            <a:rect l="l" t="t" r="r" b="b"/>
            <a:pathLst>
              <a:path w="2638154" h="2365578">
                <a:moveTo>
                  <a:pt x="0" y="0"/>
                </a:moveTo>
                <a:lnTo>
                  <a:pt x="2638155" y="0"/>
                </a:lnTo>
                <a:lnTo>
                  <a:pt x="2638155" y="2365578"/>
                </a:lnTo>
                <a:lnTo>
                  <a:pt x="0" y="23655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6629717" y="2983770"/>
            <a:ext cx="2638154" cy="2386101"/>
          </a:xfrm>
          <a:custGeom>
            <a:avLst/>
            <a:gdLst/>
            <a:ahLst/>
            <a:cxnLst/>
            <a:rect l="l" t="t" r="r" b="b"/>
            <a:pathLst>
              <a:path w="2638154" h="2386101">
                <a:moveTo>
                  <a:pt x="0" y="0"/>
                </a:moveTo>
                <a:lnTo>
                  <a:pt x="2638154" y="0"/>
                </a:lnTo>
                <a:lnTo>
                  <a:pt x="2638154" y="2386101"/>
                </a:lnTo>
                <a:lnTo>
                  <a:pt x="0" y="2386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3788967" y="5684196"/>
            <a:ext cx="2638154" cy="2365578"/>
          </a:xfrm>
          <a:custGeom>
            <a:avLst/>
            <a:gdLst/>
            <a:ahLst/>
            <a:cxnLst/>
            <a:rect l="l" t="t" r="r" b="b"/>
            <a:pathLst>
              <a:path w="2638154" h="2365578">
                <a:moveTo>
                  <a:pt x="0" y="0"/>
                </a:moveTo>
                <a:lnTo>
                  <a:pt x="2638154" y="0"/>
                </a:lnTo>
                <a:lnTo>
                  <a:pt x="2638154" y="2365578"/>
                </a:lnTo>
                <a:lnTo>
                  <a:pt x="0" y="23655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7631327" y="597505"/>
            <a:ext cx="9077445" cy="9077445"/>
          </a:xfrm>
          <a:custGeom>
            <a:avLst/>
            <a:gdLst/>
            <a:ahLst/>
            <a:cxnLst/>
            <a:rect l="l" t="t" r="r" b="b"/>
            <a:pathLst>
              <a:path w="9077445" h="9077445">
                <a:moveTo>
                  <a:pt x="0" y="0"/>
                </a:moveTo>
                <a:lnTo>
                  <a:pt x="9077445" y="0"/>
                </a:lnTo>
                <a:lnTo>
                  <a:pt x="9077445" y="9077445"/>
                </a:lnTo>
                <a:lnTo>
                  <a:pt x="0" y="90774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2986667" y="1660093"/>
            <a:ext cx="8437330" cy="1252599"/>
          </a:xfrm>
          <a:prstGeom prst="rect">
            <a:avLst/>
          </a:prstGeom>
        </p:spPr>
        <p:txBody>
          <a:bodyPr lIns="0" tIns="0" rIns="0" bIns="0" rtlCol="0" anchor="t">
            <a:spAutoFit/>
          </a:bodyPr>
          <a:lstStyle/>
          <a:p>
            <a:pPr algn="ctr">
              <a:lnSpc>
                <a:spcPts val="9624"/>
              </a:lnSpc>
            </a:pPr>
            <a:r>
              <a:rPr lang="en-US" sz="8020" b="1">
                <a:solidFill>
                  <a:srgbClr val="56AEFF"/>
                </a:solidFill>
                <a:latin typeface="Arimo Bold"/>
                <a:ea typeface="Arimo Bold"/>
                <a:cs typeface="Arimo Bold"/>
                <a:sym typeface="Arimo Bold"/>
              </a:rPr>
              <a:t>OVERVIEW</a:t>
            </a:r>
          </a:p>
        </p:txBody>
      </p:sp>
      <p:sp>
        <p:nvSpPr>
          <p:cNvPr id="10" name="TextBox 10"/>
          <p:cNvSpPr txBox="1"/>
          <p:nvPr/>
        </p:nvSpPr>
        <p:spPr>
          <a:xfrm>
            <a:off x="1028700" y="4840799"/>
            <a:ext cx="2318467" cy="375946"/>
          </a:xfrm>
          <a:prstGeom prst="rect">
            <a:avLst/>
          </a:prstGeom>
        </p:spPr>
        <p:txBody>
          <a:bodyPr lIns="0" tIns="0" rIns="0" bIns="0" rtlCol="0" anchor="t">
            <a:spAutoFit/>
          </a:bodyPr>
          <a:lstStyle/>
          <a:p>
            <a:pPr algn="ctr">
              <a:lnSpc>
                <a:spcPts val="2605"/>
              </a:lnSpc>
            </a:pPr>
            <a:r>
              <a:rPr lang="en-US" sz="1887" b="1">
                <a:solidFill>
                  <a:srgbClr val="FFFFFF"/>
                </a:solidFill>
                <a:latin typeface="Arimo Bold"/>
                <a:ea typeface="Arimo Bold"/>
                <a:cs typeface="Arimo Bold"/>
                <a:sym typeface="Arimo Bold"/>
              </a:rPr>
              <a:t>introduction</a:t>
            </a:r>
          </a:p>
        </p:txBody>
      </p:sp>
      <p:sp>
        <p:nvSpPr>
          <p:cNvPr id="11" name="TextBox 11"/>
          <p:cNvSpPr txBox="1"/>
          <p:nvPr/>
        </p:nvSpPr>
        <p:spPr>
          <a:xfrm>
            <a:off x="953682" y="3092552"/>
            <a:ext cx="2350422" cy="927242"/>
          </a:xfrm>
          <a:prstGeom prst="rect">
            <a:avLst/>
          </a:prstGeom>
        </p:spPr>
        <p:txBody>
          <a:bodyPr lIns="0" tIns="0" rIns="0" bIns="0" rtlCol="0" anchor="t">
            <a:spAutoFit/>
          </a:bodyPr>
          <a:lstStyle/>
          <a:p>
            <a:pPr algn="ctr">
              <a:lnSpc>
                <a:spcPts val="7914"/>
              </a:lnSpc>
            </a:pPr>
            <a:r>
              <a:rPr lang="en-US" sz="5735" b="1" dirty="0">
                <a:solidFill>
                  <a:srgbClr val="FFFFFF"/>
                </a:solidFill>
                <a:latin typeface="Arimo Bold"/>
                <a:ea typeface="Arimo Bold"/>
                <a:cs typeface="Arimo Bold"/>
                <a:sym typeface="Arimo Bold"/>
              </a:rPr>
              <a:t>1</a:t>
            </a:r>
          </a:p>
        </p:txBody>
      </p:sp>
      <p:sp>
        <p:nvSpPr>
          <p:cNvPr id="12" name="TextBox 12"/>
          <p:cNvSpPr txBox="1"/>
          <p:nvPr/>
        </p:nvSpPr>
        <p:spPr>
          <a:xfrm>
            <a:off x="3910190" y="4780366"/>
            <a:ext cx="2318467" cy="1023646"/>
          </a:xfrm>
          <a:prstGeom prst="rect">
            <a:avLst/>
          </a:prstGeom>
        </p:spPr>
        <p:txBody>
          <a:bodyPr lIns="0" tIns="0" rIns="0" bIns="0" rtlCol="0" anchor="t">
            <a:spAutoFit/>
          </a:bodyPr>
          <a:lstStyle/>
          <a:p>
            <a:pPr algn="ctr">
              <a:lnSpc>
                <a:spcPts val="2605"/>
              </a:lnSpc>
            </a:pPr>
            <a:r>
              <a:rPr lang="en-US" sz="1887" b="1">
                <a:solidFill>
                  <a:srgbClr val="FFFFFF"/>
                </a:solidFill>
                <a:latin typeface="Arimo Bold"/>
                <a:ea typeface="Arimo Bold"/>
                <a:cs typeface="Arimo Bold"/>
                <a:sym typeface="Arimo Bold"/>
              </a:rPr>
              <a:t>Business context</a:t>
            </a:r>
          </a:p>
          <a:p>
            <a:pPr algn="ctr">
              <a:lnSpc>
                <a:spcPts val="2605"/>
              </a:lnSpc>
            </a:pPr>
            <a:endParaRPr lang="en-US" sz="1887" b="1">
              <a:solidFill>
                <a:srgbClr val="FFFFFF"/>
              </a:solidFill>
              <a:latin typeface="Arimo Bold"/>
              <a:ea typeface="Arimo Bold"/>
              <a:cs typeface="Arimo Bold"/>
              <a:sym typeface="Arimo Bold"/>
            </a:endParaRPr>
          </a:p>
          <a:p>
            <a:pPr algn="ctr">
              <a:lnSpc>
                <a:spcPts val="2605"/>
              </a:lnSpc>
            </a:pPr>
            <a:endParaRPr lang="en-US" sz="1887" b="1">
              <a:solidFill>
                <a:srgbClr val="FFFFFF"/>
              </a:solidFill>
              <a:latin typeface="Arimo Bold"/>
              <a:ea typeface="Arimo Bold"/>
              <a:cs typeface="Arimo Bold"/>
              <a:sym typeface="Arimo Bold"/>
            </a:endParaRPr>
          </a:p>
        </p:txBody>
      </p:sp>
      <p:sp>
        <p:nvSpPr>
          <p:cNvPr id="13" name="TextBox 13"/>
          <p:cNvSpPr txBox="1"/>
          <p:nvPr/>
        </p:nvSpPr>
        <p:spPr>
          <a:xfrm>
            <a:off x="3921820" y="3092552"/>
            <a:ext cx="1690455" cy="927242"/>
          </a:xfrm>
          <a:prstGeom prst="rect">
            <a:avLst/>
          </a:prstGeom>
        </p:spPr>
        <p:txBody>
          <a:bodyPr lIns="0" tIns="0" rIns="0" bIns="0" rtlCol="0" anchor="t">
            <a:spAutoFit/>
          </a:bodyPr>
          <a:lstStyle/>
          <a:p>
            <a:pPr algn="ctr">
              <a:lnSpc>
                <a:spcPts val="7914"/>
              </a:lnSpc>
            </a:pPr>
            <a:r>
              <a:rPr lang="en-US" sz="5735" b="1" dirty="0">
                <a:solidFill>
                  <a:srgbClr val="FFFFFF"/>
                </a:solidFill>
                <a:latin typeface="Arimo Bold"/>
                <a:ea typeface="Arimo Bold"/>
                <a:cs typeface="Arimo Bold"/>
                <a:sym typeface="Arimo Bold"/>
              </a:rPr>
              <a:t>2</a:t>
            </a:r>
          </a:p>
        </p:txBody>
      </p:sp>
      <p:sp>
        <p:nvSpPr>
          <p:cNvPr id="14" name="TextBox 14"/>
          <p:cNvSpPr txBox="1"/>
          <p:nvPr/>
        </p:nvSpPr>
        <p:spPr>
          <a:xfrm>
            <a:off x="15222576" y="4700502"/>
            <a:ext cx="2318467" cy="337744"/>
          </a:xfrm>
          <a:prstGeom prst="rect">
            <a:avLst/>
          </a:prstGeom>
        </p:spPr>
        <p:txBody>
          <a:bodyPr lIns="0" tIns="0" rIns="0" bIns="0" rtlCol="0" anchor="t">
            <a:spAutoFit/>
          </a:bodyPr>
          <a:lstStyle/>
          <a:p>
            <a:pPr algn="ctr">
              <a:lnSpc>
                <a:spcPts val="2605"/>
              </a:lnSpc>
            </a:pPr>
            <a:r>
              <a:rPr lang="en-US" sz="1887" b="1">
                <a:solidFill>
                  <a:srgbClr val="FFFFFF"/>
                </a:solidFill>
                <a:latin typeface="Arimo Bold"/>
                <a:ea typeface="Arimo Bold"/>
                <a:cs typeface="Arimo Bold"/>
                <a:sym typeface="Arimo Bold"/>
              </a:rPr>
              <a:t>data preparation</a:t>
            </a:r>
          </a:p>
        </p:txBody>
      </p:sp>
      <p:sp>
        <p:nvSpPr>
          <p:cNvPr id="15" name="TextBox 15"/>
          <p:cNvSpPr txBox="1"/>
          <p:nvPr/>
        </p:nvSpPr>
        <p:spPr>
          <a:xfrm>
            <a:off x="15711474" y="3092552"/>
            <a:ext cx="1690455" cy="927242"/>
          </a:xfrm>
          <a:prstGeom prst="rect">
            <a:avLst/>
          </a:prstGeom>
        </p:spPr>
        <p:txBody>
          <a:bodyPr lIns="0" tIns="0" rIns="0" bIns="0" rtlCol="0" anchor="t">
            <a:spAutoFit/>
          </a:bodyPr>
          <a:lstStyle/>
          <a:p>
            <a:pPr algn="ctr">
              <a:lnSpc>
                <a:spcPts val="7914"/>
              </a:lnSpc>
            </a:pPr>
            <a:r>
              <a:rPr lang="en-US" sz="5735" b="1" dirty="0">
                <a:solidFill>
                  <a:srgbClr val="FFFFFF"/>
                </a:solidFill>
                <a:latin typeface="Arimo Bold"/>
                <a:ea typeface="Arimo Bold"/>
                <a:cs typeface="Arimo Bold"/>
                <a:sym typeface="Arimo Bold"/>
              </a:rPr>
              <a:t>5</a:t>
            </a:r>
          </a:p>
        </p:txBody>
      </p:sp>
      <p:sp>
        <p:nvSpPr>
          <p:cNvPr id="16" name="TextBox 16"/>
          <p:cNvSpPr txBox="1"/>
          <p:nvPr/>
        </p:nvSpPr>
        <p:spPr>
          <a:xfrm>
            <a:off x="851375" y="7369904"/>
            <a:ext cx="2318467" cy="337744"/>
          </a:xfrm>
          <a:prstGeom prst="rect">
            <a:avLst/>
          </a:prstGeom>
        </p:spPr>
        <p:txBody>
          <a:bodyPr lIns="0" tIns="0" rIns="0" bIns="0" rtlCol="0" anchor="t">
            <a:spAutoFit/>
          </a:bodyPr>
          <a:lstStyle/>
          <a:p>
            <a:pPr algn="ctr">
              <a:lnSpc>
                <a:spcPts val="2605"/>
              </a:lnSpc>
            </a:pPr>
            <a:r>
              <a:rPr lang="en-US" sz="1887" b="1">
                <a:solidFill>
                  <a:srgbClr val="FFFFFF"/>
                </a:solidFill>
                <a:latin typeface="Arimo Bold"/>
                <a:ea typeface="Arimo Bold"/>
                <a:cs typeface="Arimo Bold"/>
                <a:sym typeface="Arimo Bold"/>
              </a:rPr>
              <a:t>EDA</a:t>
            </a:r>
          </a:p>
        </p:txBody>
      </p:sp>
      <p:sp>
        <p:nvSpPr>
          <p:cNvPr id="17" name="TextBox 17"/>
          <p:cNvSpPr txBox="1"/>
          <p:nvPr/>
        </p:nvSpPr>
        <p:spPr>
          <a:xfrm>
            <a:off x="1105942" y="5793496"/>
            <a:ext cx="1690455" cy="927242"/>
          </a:xfrm>
          <a:prstGeom prst="rect">
            <a:avLst/>
          </a:prstGeom>
        </p:spPr>
        <p:txBody>
          <a:bodyPr lIns="0" tIns="0" rIns="0" bIns="0" rtlCol="0" anchor="t">
            <a:spAutoFit/>
          </a:bodyPr>
          <a:lstStyle/>
          <a:p>
            <a:pPr algn="ctr">
              <a:lnSpc>
                <a:spcPts val="7914"/>
              </a:lnSpc>
            </a:pPr>
            <a:r>
              <a:rPr lang="en-US" sz="5735" b="1" dirty="0">
                <a:solidFill>
                  <a:srgbClr val="FFFFFF"/>
                </a:solidFill>
                <a:latin typeface="Arimo Bold"/>
                <a:ea typeface="Arimo Bold"/>
                <a:cs typeface="Arimo Bold"/>
                <a:sym typeface="Arimo Bold"/>
              </a:rPr>
              <a:t>6</a:t>
            </a:r>
          </a:p>
        </p:txBody>
      </p:sp>
      <p:sp>
        <p:nvSpPr>
          <p:cNvPr id="18" name="TextBox 18"/>
          <p:cNvSpPr txBox="1"/>
          <p:nvPr/>
        </p:nvSpPr>
        <p:spPr>
          <a:xfrm>
            <a:off x="6924992" y="4735215"/>
            <a:ext cx="2318467" cy="337744"/>
          </a:xfrm>
          <a:prstGeom prst="rect">
            <a:avLst/>
          </a:prstGeom>
        </p:spPr>
        <p:txBody>
          <a:bodyPr lIns="0" tIns="0" rIns="0" bIns="0" rtlCol="0" anchor="t">
            <a:spAutoFit/>
          </a:bodyPr>
          <a:lstStyle/>
          <a:p>
            <a:pPr algn="ctr">
              <a:lnSpc>
                <a:spcPts val="2605"/>
              </a:lnSpc>
            </a:pPr>
            <a:r>
              <a:rPr lang="en-US" sz="1887" b="1">
                <a:solidFill>
                  <a:srgbClr val="FFFFFF"/>
                </a:solidFill>
                <a:latin typeface="Arimo Bold"/>
                <a:ea typeface="Arimo Bold"/>
                <a:cs typeface="Arimo Bold"/>
                <a:sym typeface="Arimo Bold"/>
              </a:rPr>
              <a:t>data understanding</a:t>
            </a:r>
          </a:p>
        </p:txBody>
      </p:sp>
      <p:sp>
        <p:nvSpPr>
          <p:cNvPr id="19" name="TextBox 19"/>
          <p:cNvSpPr txBox="1"/>
          <p:nvPr/>
        </p:nvSpPr>
        <p:spPr>
          <a:xfrm>
            <a:off x="6924992" y="3092552"/>
            <a:ext cx="1690455" cy="927242"/>
          </a:xfrm>
          <a:prstGeom prst="rect">
            <a:avLst/>
          </a:prstGeom>
        </p:spPr>
        <p:txBody>
          <a:bodyPr lIns="0" tIns="0" rIns="0" bIns="0" rtlCol="0" anchor="t">
            <a:spAutoFit/>
          </a:bodyPr>
          <a:lstStyle/>
          <a:p>
            <a:pPr algn="ctr">
              <a:lnSpc>
                <a:spcPts val="7914"/>
              </a:lnSpc>
            </a:pPr>
            <a:r>
              <a:rPr lang="en-US" sz="5735" b="1" dirty="0">
                <a:solidFill>
                  <a:srgbClr val="FFFFFF"/>
                </a:solidFill>
                <a:latin typeface="Arimo Bold"/>
                <a:ea typeface="Arimo Bold"/>
                <a:cs typeface="Arimo Bold"/>
                <a:sym typeface="Arimo Bold"/>
              </a:rPr>
              <a:t>3</a:t>
            </a:r>
          </a:p>
        </p:txBody>
      </p:sp>
      <p:sp>
        <p:nvSpPr>
          <p:cNvPr id="20" name="TextBox 20"/>
          <p:cNvSpPr txBox="1"/>
          <p:nvPr/>
        </p:nvSpPr>
        <p:spPr>
          <a:xfrm>
            <a:off x="3921820" y="7227029"/>
            <a:ext cx="2318467" cy="661594"/>
          </a:xfrm>
          <a:prstGeom prst="rect">
            <a:avLst/>
          </a:prstGeom>
        </p:spPr>
        <p:txBody>
          <a:bodyPr lIns="0" tIns="0" rIns="0" bIns="0" rtlCol="0" anchor="t">
            <a:spAutoFit/>
          </a:bodyPr>
          <a:lstStyle/>
          <a:p>
            <a:pPr algn="ctr">
              <a:lnSpc>
                <a:spcPts val="2605"/>
              </a:lnSpc>
            </a:pPr>
            <a:r>
              <a:rPr lang="en-US" sz="1887" b="1">
                <a:solidFill>
                  <a:srgbClr val="FFFFFF"/>
                </a:solidFill>
                <a:latin typeface="Arimo Bold"/>
                <a:ea typeface="Arimo Bold"/>
                <a:cs typeface="Arimo Bold"/>
                <a:sym typeface="Arimo Bold"/>
              </a:rPr>
              <a:t>MODEL PERFOMANCE</a:t>
            </a:r>
          </a:p>
        </p:txBody>
      </p:sp>
      <p:sp>
        <p:nvSpPr>
          <p:cNvPr id="21" name="TextBox 21"/>
          <p:cNvSpPr txBox="1"/>
          <p:nvPr/>
        </p:nvSpPr>
        <p:spPr>
          <a:xfrm>
            <a:off x="4216543" y="5864056"/>
            <a:ext cx="1690455" cy="927242"/>
          </a:xfrm>
          <a:prstGeom prst="rect">
            <a:avLst/>
          </a:prstGeom>
        </p:spPr>
        <p:txBody>
          <a:bodyPr lIns="0" tIns="0" rIns="0" bIns="0" rtlCol="0" anchor="t">
            <a:spAutoFit/>
          </a:bodyPr>
          <a:lstStyle/>
          <a:p>
            <a:pPr algn="ctr">
              <a:lnSpc>
                <a:spcPts val="7914"/>
              </a:lnSpc>
            </a:pPr>
            <a:r>
              <a:rPr lang="en-US" sz="5735" b="1" dirty="0">
                <a:solidFill>
                  <a:srgbClr val="FFFFFF"/>
                </a:solidFill>
                <a:latin typeface="Arimo Bold"/>
                <a:ea typeface="Arimo Bold"/>
                <a:cs typeface="Arimo Bold"/>
                <a:sym typeface="Arimo Bold"/>
              </a:rPr>
              <a:t>7</a:t>
            </a:r>
          </a:p>
        </p:txBody>
      </p:sp>
      <p:sp>
        <p:nvSpPr>
          <p:cNvPr id="22" name="Freeform 22"/>
          <p:cNvSpPr/>
          <p:nvPr/>
        </p:nvSpPr>
        <p:spPr>
          <a:xfrm>
            <a:off x="9365242" y="3006647"/>
            <a:ext cx="2638154" cy="2386101"/>
          </a:xfrm>
          <a:custGeom>
            <a:avLst/>
            <a:gdLst/>
            <a:ahLst/>
            <a:cxnLst/>
            <a:rect l="l" t="t" r="r" b="b"/>
            <a:pathLst>
              <a:path w="2638154" h="2386101">
                <a:moveTo>
                  <a:pt x="0" y="0"/>
                </a:moveTo>
                <a:lnTo>
                  <a:pt x="2638154" y="0"/>
                </a:lnTo>
                <a:lnTo>
                  <a:pt x="2638154" y="2386102"/>
                </a:lnTo>
                <a:lnTo>
                  <a:pt x="0" y="238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6629717" y="5741206"/>
            <a:ext cx="2638154" cy="2386101"/>
          </a:xfrm>
          <a:custGeom>
            <a:avLst/>
            <a:gdLst/>
            <a:ahLst/>
            <a:cxnLst/>
            <a:rect l="l" t="t" r="r" b="b"/>
            <a:pathLst>
              <a:path w="2638154" h="2386101">
                <a:moveTo>
                  <a:pt x="0" y="0"/>
                </a:moveTo>
                <a:lnTo>
                  <a:pt x="2638154" y="0"/>
                </a:lnTo>
                <a:lnTo>
                  <a:pt x="2638154" y="2386101"/>
                </a:lnTo>
                <a:lnTo>
                  <a:pt x="0" y="2386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12260571" y="3008336"/>
            <a:ext cx="2638154" cy="2386101"/>
          </a:xfrm>
          <a:custGeom>
            <a:avLst/>
            <a:gdLst/>
            <a:ahLst/>
            <a:cxnLst/>
            <a:rect l="l" t="t" r="r" b="b"/>
            <a:pathLst>
              <a:path w="2638154" h="2386101">
                <a:moveTo>
                  <a:pt x="0" y="0"/>
                </a:moveTo>
                <a:lnTo>
                  <a:pt x="2638155" y="0"/>
                </a:lnTo>
                <a:lnTo>
                  <a:pt x="2638155" y="2386101"/>
                </a:lnTo>
                <a:lnTo>
                  <a:pt x="0" y="2386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9525086" y="5783274"/>
            <a:ext cx="2638154" cy="2386101"/>
          </a:xfrm>
          <a:custGeom>
            <a:avLst/>
            <a:gdLst/>
            <a:ahLst/>
            <a:cxnLst/>
            <a:rect l="l" t="t" r="r" b="b"/>
            <a:pathLst>
              <a:path w="2638154" h="2386101">
                <a:moveTo>
                  <a:pt x="0" y="0"/>
                </a:moveTo>
                <a:lnTo>
                  <a:pt x="2638154" y="0"/>
                </a:lnTo>
                <a:lnTo>
                  <a:pt x="2638154" y="2386101"/>
                </a:lnTo>
                <a:lnTo>
                  <a:pt x="0" y="2386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TextBox 26"/>
          <p:cNvSpPr txBox="1"/>
          <p:nvPr/>
        </p:nvSpPr>
        <p:spPr>
          <a:xfrm>
            <a:off x="9886996" y="3174409"/>
            <a:ext cx="1690455" cy="927242"/>
          </a:xfrm>
          <a:prstGeom prst="rect">
            <a:avLst/>
          </a:prstGeom>
        </p:spPr>
        <p:txBody>
          <a:bodyPr lIns="0" tIns="0" rIns="0" bIns="0" rtlCol="0" anchor="t">
            <a:spAutoFit/>
          </a:bodyPr>
          <a:lstStyle/>
          <a:p>
            <a:pPr algn="ctr">
              <a:lnSpc>
                <a:spcPts val="7914"/>
              </a:lnSpc>
            </a:pPr>
            <a:r>
              <a:rPr lang="en-US" sz="5735" b="1" dirty="0">
                <a:solidFill>
                  <a:srgbClr val="FFFFFF"/>
                </a:solidFill>
                <a:latin typeface="Arimo Bold"/>
                <a:ea typeface="Arimo Bold"/>
                <a:cs typeface="Arimo Bold"/>
                <a:sym typeface="Arimo Bold"/>
              </a:rPr>
              <a:t>3</a:t>
            </a:r>
          </a:p>
        </p:txBody>
      </p:sp>
      <p:sp>
        <p:nvSpPr>
          <p:cNvPr id="27" name="TextBox 27"/>
          <p:cNvSpPr txBox="1"/>
          <p:nvPr/>
        </p:nvSpPr>
        <p:spPr>
          <a:xfrm>
            <a:off x="12755871" y="3197287"/>
            <a:ext cx="1690455" cy="927242"/>
          </a:xfrm>
          <a:prstGeom prst="rect">
            <a:avLst/>
          </a:prstGeom>
        </p:spPr>
        <p:txBody>
          <a:bodyPr lIns="0" tIns="0" rIns="0" bIns="0" rtlCol="0" anchor="t">
            <a:spAutoFit/>
          </a:bodyPr>
          <a:lstStyle/>
          <a:p>
            <a:pPr algn="ctr">
              <a:lnSpc>
                <a:spcPts val="7914"/>
              </a:lnSpc>
            </a:pPr>
            <a:r>
              <a:rPr lang="en-US" sz="5735" b="1" dirty="0">
                <a:solidFill>
                  <a:srgbClr val="FFFFFF"/>
                </a:solidFill>
                <a:latin typeface="Arimo Bold"/>
                <a:ea typeface="Arimo Bold"/>
                <a:cs typeface="Arimo Bold"/>
                <a:sym typeface="Arimo Bold"/>
              </a:rPr>
              <a:t>4</a:t>
            </a:r>
          </a:p>
        </p:txBody>
      </p:sp>
      <p:sp>
        <p:nvSpPr>
          <p:cNvPr id="28" name="TextBox 28"/>
          <p:cNvSpPr txBox="1"/>
          <p:nvPr/>
        </p:nvSpPr>
        <p:spPr>
          <a:xfrm>
            <a:off x="7130078" y="5860140"/>
            <a:ext cx="1690455" cy="927242"/>
          </a:xfrm>
          <a:prstGeom prst="rect">
            <a:avLst/>
          </a:prstGeom>
        </p:spPr>
        <p:txBody>
          <a:bodyPr lIns="0" tIns="0" rIns="0" bIns="0" rtlCol="0" anchor="t">
            <a:spAutoFit/>
          </a:bodyPr>
          <a:lstStyle/>
          <a:p>
            <a:pPr algn="ctr">
              <a:lnSpc>
                <a:spcPts val="7914"/>
              </a:lnSpc>
            </a:pPr>
            <a:r>
              <a:rPr lang="en-US" sz="5735" b="1" dirty="0">
                <a:solidFill>
                  <a:srgbClr val="FFFFFF"/>
                </a:solidFill>
                <a:latin typeface="Arimo Bold"/>
                <a:ea typeface="Arimo Bold"/>
                <a:cs typeface="Arimo Bold"/>
                <a:sym typeface="Arimo Bold"/>
              </a:rPr>
              <a:t>8</a:t>
            </a:r>
          </a:p>
        </p:txBody>
      </p:sp>
      <p:sp>
        <p:nvSpPr>
          <p:cNvPr id="29" name="TextBox 29"/>
          <p:cNvSpPr txBox="1"/>
          <p:nvPr/>
        </p:nvSpPr>
        <p:spPr>
          <a:xfrm>
            <a:off x="9839092" y="5916624"/>
            <a:ext cx="2219373" cy="763414"/>
          </a:xfrm>
          <a:prstGeom prst="rect">
            <a:avLst/>
          </a:prstGeom>
        </p:spPr>
        <p:txBody>
          <a:bodyPr lIns="0" tIns="0" rIns="0" bIns="0" rtlCol="0" anchor="t">
            <a:spAutoFit/>
          </a:bodyPr>
          <a:lstStyle/>
          <a:p>
            <a:pPr algn="ctr">
              <a:lnSpc>
                <a:spcPts val="6534"/>
              </a:lnSpc>
            </a:pPr>
            <a:r>
              <a:rPr lang="en-US" sz="4735" b="1" dirty="0">
                <a:solidFill>
                  <a:srgbClr val="FFFFFF"/>
                </a:solidFill>
                <a:latin typeface="Arimo Bold"/>
                <a:ea typeface="Arimo Bold"/>
                <a:cs typeface="Arimo Bold"/>
                <a:sym typeface="Arimo Bold"/>
              </a:rPr>
              <a:t>9</a:t>
            </a:r>
          </a:p>
        </p:txBody>
      </p:sp>
      <p:sp>
        <p:nvSpPr>
          <p:cNvPr id="30" name="TextBox 30"/>
          <p:cNvSpPr txBox="1"/>
          <p:nvPr/>
        </p:nvSpPr>
        <p:spPr>
          <a:xfrm>
            <a:off x="9525086" y="4746817"/>
            <a:ext cx="2318467" cy="337744"/>
          </a:xfrm>
          <a:prstGeom prst="rect">
            <a:avLst/>
          </a:prstGeom>
        </p:spPr>
        <p:txBody>
          <a:bodyPr lIns="0" tIns="0" rIns="0" bIns="0" rtlCol="0" anchor="t">
            <a:spAutoFit/>
          </a:bodyPr>
          <a:lstStyle/>
          <a:p>
            <a:pPr algn="ctr">
              <a:lnSpc>
                <a:spcPts val="2605"/>
              </a:lnSpc>
            </a:pPr>
            <a:r>
              <a:rPr lang="en-US" sz="1887" b="1">
                <a:solidFill>
                  <a:srgbClr val="FFFFFF"/>
                </a:solidFill>
                <a:latin typeface="Arimo Bold"/>
                <a:ea typeface="Arimo Bold"/>
                <a:cs typeface="Arimo Bold"/>
                <a:sym typeface="Arimo Bold"/>
              </a:rPr>
              <a:t>data overiew</a:t>
            </a:r>
          </a:p>
        </p:txBody>
      </p:sp>
      <p:sp>
        <p:nvSpPr>
          <p:cNvPr id="31" name="TextBox 31"/>
          <p:cNvSpPr txBox="1"/>
          <p:nvPr/>
        </p:nvSpPr>
        <p:spPr>
          <a:xfrm>
            <a:off x="12441865" y="4700502"/>
            <a:ext cx="2318467" cy="337744"/>
          </a:xfrm>
          <a:prstGeom prst="rect">
            <a:avLst/>
          </a:prstGeom>
        </p:spPr>
        <p:txBody>
          <a:bodyPr lIns="0" tIns="0" rIns="0" bIns="0" rtlCol="0" anchor="t">
            <a:spAutoFit/>
          </a:bodyPr>
          <a:lstStyle/>
          <a:p>
            <a:pPr algn="ctr">
              <a:lnSpc>
                <a:spcPts val="2605"/>
              </a:lnSpc>
            </a:pPr>
            <a:r>
              <a:rPr lang="en-US" sz="1887" b="1">
                <a:solidFill>
                  <a:srgbClr val="FFFFFF"/>
                </a:solidFill>
                <a:latin typeface="Arimo Bold"/>
                <a:ea typeface="Arimo Bold"/>
                <a:cs typeface="Arimo Bold"/>
                <a:sym typeface="Arimo Bold"/>
              </a:rPr>
              <a:t>data process steps</a:t>
            </a:r>
          </a:p>
        </p:txBody>
      </p:sp>
      <p:sp>
        <p:nvSpPr>
          <p:cNvPr id="32" name="TextBox 32"/>
          <p:cNvSpPr txBox="1"/>
          <p:nvPr/>
        </p:nvSpPr>
        <p:spPr>
          <a:xfrm>
            <a:off x="6924992" y="7455629"/>
            <a:ext cx="2318467" cy="337744"/>
          </a:xfrm>
          <a:prstGeom prst="rect">
            <a:avLst/>
          </a:prstGeom>
        </p:spPr>
        <p:txBody>
          <a:bodyPr lIns="0" tIns="0" rIns="0" bIns="0" rtlCol="0" anchor="t">
            <a:spAutoFit/>
          </a:bodyPr>
          <a:lstStyle/>
          <a:p>
            <a:pPr algn="ctr">
              <a:lnSpc>
                <a:spcPts val="2605"/>
              </a:lnSpc>
            </a:pPr>
            <a:r>
              <a:rPr lang="en-US" sz="1887" b="1">
                <a:solidFill>
                  <a:srgbClr val="FFFFFF"/>
                </a:solidFill>
                <a:latin typeface="Arimo Bold"/>
                <a:ea typeface="Arimo Bold"/>
                <a:cs typeface="Arimo Bold"/>
                <a:sym typeface="Arimo Bold"/>
              </a:rPr>
              <a:t>EVALUATION</a:t>
            </a:r>
          </a:p>
        </p:txBody>
      </p:sp>
      <p:sp>
        <p:nvSpPr>
          <p:cNvPr id="33" name="TextBox 33"/>
          <p:cNvSpPr txBox="1"/>
          <p:nvPr/>
        </p:nvSpPr>
        <p:spPr>
          <a:xfrm>
            <a:off x="9572990" y="7455629"/>
            <a:ext cx="2318467" cy="661594"/>
          </a:xfrm>
          <a:prstGeom prst="rect">
            <a:avLst/>
          </a:prstGeom>
        </p:spPr>
        <p:txBody>
          <a:bodyPr lIns="0" tIns="0" rIns="0" bIns="0" rtlCol="0" anchor="t">
            <a:spAutoFit/>
          </a:bodyPr>
          <a:lstStyle/>
          <a:p>
            <a:pPr algn="ctr">
              <a:lnSpc>
                <a:spcPts val="2605"/>
              </a:lnSpc>
            </a:pPr>
            <a:r>
              <a:rPr lang="en-US" sz="1887" b="1">
                <a:solidFill>
                  <a:srgbClr val="FFFFFF"/>
                </a:solidFill>
                <a:latin typeface="Arimo Bold"/>
                <a:ea typeface="Arimo Bold"/>
                <a:cs typeface="Arimo Bold"/>
                <a:sym typeface="Arimo Bold"/>
              </a:rPr>
              <a:t>Ddeployment and conclusion </a:t>
            </a:r>
          </a:p>
        </p:txBody>
      </p:sp>
      <p:sp>
        <p:nvSpPr>
          <p:cNvPr id="34" name="Freeform 34"/>
          <p:cNvSpPr/>
          <p:nvPr/>
        </p:nvSpPr>
        <p:spPr>
          <a:xfrm>
            <a:off x="12344215" y="5804012"/>
            <a:ext cx="2638154" cy="2386101"/>
          </a:xfrm>
          <a:custGeom>
            <a:avLst/>
            <a:gdLst/>
            <a:ahLst/>
            <a:cxnLst/>
            <a:rect l="l" t="t" r="r" b="b"/>
            <a:pathLst>
              <a:path w="2638154" h="2386101">
                <a:moveTo>
                  <a:pt x="0" y="0"/>
                </a:moveTo>
                <a:lnTo>
                  <a:pt x="2638154" y="0"/>
                </a:lnTo>
                <a:lnTo>
                  <a:pt x="2638154" y="2386102"/>
                </a:lnTo>
                <a:lnTo>
                  <a:pt x="0" y="238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5" name="Freeform 35"/>
          <p:cNvSpPr/>
          <p:nvPr/>
        </p:nvSpPr>
        <p:spPr>
          <a:xfrm>
            <a:off x="15268119" y="5804012"/>
            <a:ext cx="2638154" cy="2386101"/>
          </a:xfrm>
          <a:custGeom>
            <a:avLst/>
            <a:gdLst/>
            <a:ahLst/>
            <a:cxnLst/>
            <a:rect l="l" t="t" r="r" b="b"/>
            <a:pathLst>
              <a:path w="2638154" h="2386101">
                <a:moveTo>
                  <a:pt x="0" y="0"/>
                </a:moveTo>
                <a:lnTo>
                  <a:pt x="2638155" y="0"/>
                </a:lnTo>
                <a:lnTo>
                  <a:pt x="2638155" y="2386102"/>
                </a:lnTo>
                <a:lnTo>
                  <a:pt x="0" y="238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TextBox 36"/>
          <p:cNvSpPr txBox="1"/>
          <p:nvPr/>
        </p:nvSpPr>
        <p:spPr>
          <a:xfrm>
            <a:off x="12580259" y="7455629"/>
            <a:ext cx="2318467" cy="337744"/>
          </a:xfrm>
          <a:prstGeom prst="rect">
            <a:avLst/>
          </a:prstGeom>
        </p:spPr>
        <p:txBody>
          <a:bodyPr lIns="0" tIns="0" rIns="0" bIns="0" rtlCol="0" anchor="t">
            <a:spAutoFit/>
          </a:bodyPr>
          <a:lstStyle/>
          <a:p>
            <a:pPr algn="ctr">
              <a:lnSpc>
                <a:spcPts val="2605"/>
              </a:lnSpc>
            </a:pPr>
            <a:r>
              <a:rPr lang="en-US" sz="1887" b="1">
                <a:solidFill>
                  <a:srgbClr val="FFFFFF"/>
                </a:solidFill>
                <a:latin typeface="Arimo Bold"/>
                <a:ea typeface="Arimo Bold"/>
                <a:cs typeface="Arimo Bold"/>
                <a:sym typeface="Arimo Bold"/>
              </a:rPr>
              <a:t>recommendation</a:t>
            </a:r>
          </a:p>
        </p:txBody>
      </p:sp>
      <p:sp>
        <p:nvSpPr>
          <p:cNvPr id="37" name="TextBox 37"/>
          <p:cNvSpPr txBox="1"/>
          <p:nvPr/>
        </p:nvSpPr>
        <p:spPr>
          <a:xfrm>
            <a:off x="15353844" y="7510201"/>
            <a:ext cx="2318467" cy="337744"/>
          </a:xfrm>
          <a:prstGeom prst="rect">
            <a:avLst/>
          </a:prstGeom>
        </p:spPr>
        <p:txBody>
          <a:bodyPr lIns="0" tIns="0" rIns="0" bIns="0" rtlCol="0" anchor="t">
            <a:spAutoFit/>
          </a:bodyPr>
          <a:lstStyle/>
          <a:p>
            <a:pPr algn="ctr">
              <a:lnSpc>
                <a:spcPts val="2605"/>
              </a:lnSpc>
            </a:pPr>
            <a:r>
              <a:rPr lang="en-US" sz="1887" b="1">
                <a:solidFill>
                  <a:srgbClr val="FFFFFF"/>
                </a:solidFill>
                <a:latin typeface="Arimo Bold"/>
                <a:ea typeface="Arimo Bold"/>
                <a:cs typeface="Arimo Bold"/>
                <a:sym typeface="Arimo Bold"/>
              </a:rPr>
              <a:t>next steps</a:t>
            </a:r>
          </a:p>
        </p:txBody>
      </p:sp>
      <p:sp>
        <p:nvSpPr>
          <p:cNvPr id="38" name="TextBox 38"/>
          <p:cNvSpPr txBox="1"/>
          <p:nvPr/>
        </p:nvSpPr>
        <p:spPr>
          <a:xfrm>
            <a:off x="12734421" y="5888049"/>
            <a:ext cx="1690455" cy="927242"/>
          </a:xfrm>
          <a:prstGeom prst="rect">
            <a:avLst/>
          </a:prstGeom>
        </p:spPr>
        <p:txBody>
          <a:bodyPr lIns="0" tIns="0" rIns="0" bIns="0" rtlCol="0" anchor="t">
            <a:spAutoFit/>
          </a:bodyPr>
          <a:lstStyle/>
          <a:p>
            <a:pPr algn="ctr">
              <a:lnSpc>
                <a:spcPts val="7914"/>
              </a:lnSpc>
            </a:pPr>
            <a:r>
              <a:rPr lang="en-US" sz="5735" b="1" dirty="0">
                <a:solidFill>
                  <a:srgbClr val="FFFFFF"/>
                </a:solidFill>
                <a:latin typeface="Arimo Bold"/>
                <a:ea typeface="Arimo Bold"/>
                <a:cs typeface="Arimo Bold"/>
                <a:sym typeface="Arimo Bold"/>
              </a:rPr>
              <a:t>10 </a:t>
            </a:r>
          </a:p>
        </p:txBody>
      </p:sp>
      <p:sp>
        <p:nvSpPr>
          <p:cNvPr id="39" name="TextBox 39"/>
          <p:cNvSpPr txBox="1"/>
          <p:nvPr/>
        </p:nvSpPr>
        <p:spPr>
          <a:xfrm>
            <a:off x="15536582" y="5888049"/>
            <a:ext cx="1690455" cy="927242"/>
          </a:xfrm>
          <a:prstGeom prst="rect">
            <a:avLst/>
          </a:prstGeom>
        </p:spPr>
        <p:txBody>
          <a:bodyPr lIns="0" tIns="0" rIns="0" bIns="0" rtlCol="0" anchor="t">
            <a:spAutoFit/>
          </a:bodyPr>
          <a:lstStyle/>
          <a:p>
            <a:pPr algn="ctr">
              <a:lnSpc>
                <a:spcPts val="7914"/>
              </a:lnSpc>
            </a:pPr>
            <a:r>
              <a:rPr lang="en-US" sz="5735" b="1" dirty="0">
                <a:solidFill>
                  <a:srgbClr val="FFFFFF"/>
                </a:solidFill>
                <a:latin typeface="Arimo Bold"/>
                <a:ea typeface="Arimo Bold"/>
                <a:cs typeface="Arimo Bold"/>
                <a:sym typeface="Arimo Bold"/>
              </a:rPr>
              <a:t>11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0800000">
            <a:off x="10426919" y="9410442"/>
            <a:ext cx="3112237" cy="3112237"/>
          </a:xfrm>
          <a:custGeom>
            <a:avLst/>
            <a:gdLst/>
            <a:ahLst/>
            <a:cxnLst/>
            <a:rect l="l" t="t" r="r" b="b"/>
            <a:pathLst>
              <a:path w="3112237" h="3112237">
                <a:moveTo>
                  <a:pt x="0" y="0"/>
                </a:moveTo>
                <a:lnTo>
                  <a:pt x="3112237" y="0"/>
                </a:lnTo>
                <a:lnTo>
                  <a:pt x="3112237" y="3112237"/>
                </a:lnTo>
                <a:lnTo>
                  <a:pt x="0" y="3112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6976846" y="9410441"/>
            <a:ext cx="3112237" cy="2466059"/>
          </a:xfrm>
          <a:custGeom>
            <a:avLst/>
            <a:gdLst/>
            <a:ahLst/>
            <a:cxnLst/>
            <a:rect l="l" t="t" r="r" b="b"/>
            <a:pathLst>
              <a:path w="3112237" h="2466059">
                <a:moveTo>
                  <a:pt x="0" y="0"/>
                </a:moveTo>
                <a:lnTo>
                  <a:pt x="3112237" y="0"/>
                </a:lnTo>
                <a:lnTo>
                  <a:pt x="3112237" y="2466059"/>
                </a:lnTo>
                <a:lnTo>
                  <a:pt x="0" y="2466059"/>
                </a:lnTo>
                <a:lnTo>
                  <a:pt x="0" y="0"/>
                </a:lnTo>
                <a:close/>
              </a:path>
            </a:pathLst>
          </a:custGeom>
          <a:blipFill>
            <a:blip r:embed="rId2">
              <a:extLst>
                <a:ext uri="{96DAC541-7B7A-43D3-8B79-37D633B846F1}">
                  <asvg:svgBlip xmlns:asvg="http://schemas.microsoft.com/office/drawing/2016/SVG/main" r:embed="rId3"/>
                </a:ext>
              </a:extLst>
            </a:blip>
            <a:stretch>
              <a:fillRect t="-13101" b="-13101"/>
            </a:stretch>
          </a:blipFill>
        </p:spPr>
      </p:sp>
      <p:sp>
        <p:nvSpPr>
          <p:cNvPr id="4" name="Freeform 4"/>
          <p:cNvSpPr/>
          <p:nvPr/>
        </p:nvSpPr>
        <p:spPr>
          <a:xfrm rot="-10800000">
            <a:off x="3531233" y="9258301"/>
            <a:ext cx="3112237" cy="3112237"/>
          </a:xfrm>
          <a:custGeom>
            <a:avLst/>
            <a:gdLst/>
            <a:ahLst/>
            <a:cxnLst/>
            <a:rect l="l" t="t" r="r" b="b"/>
            <a:pathLst>
              <a:path w="3112237" h="3112237">
                <a:moveTo>
                  <a:pt x="0" y="0"/>
                </a:moveTo>
                <a:lnTo>
                  <a:pt x="3112237" y="0"/>
                </a:lnTo>
                <a:lnTo>
                  <a:pt x="3112237" y="3112237"/>
                </a:lnTo>
                <a:lnTo>
                  <a:pt x="0" y="3112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10800000">
            <a:off x="81160" y="9258300"/>
            <a:ext cx="3112237" cy="2466059"/>
          </a:xfrm>
          <a:custGeom>
            <a:avLst/>
            <a:gdLst/>
            <a:ahLst/>
            <a:cxnLst/>
            <a:rect l="l" t="t" r="r" b="b"/>
            <a:pathLst>
              <a:path w="3112237" h="2466059">
                <a:moveTo>
                  <a:pt x="0" y="0"/>
                </a:moveTo>
                <a:lnTo>
                  <a:pt x="3112237" y="0"/>
                </a:lnTo>
                <a:lnTo>
                  <a:pt x="3112237" y="2466059"/>
                </a:lnTo>
                <a:lnTo>
                  <a:pt x="0" y="2466059"/>
                </a:lnTo>
                <a:lnTo>
                  <a:pt x="0" y="0"/>
                </a:lnTo>
                <a:close/>
              </a:path>
            </a:pathLst>
          </a:custGeom>
          <a:blipFill>
            <a:blip r:embed="rId2">
              <a:extLst>
                <a:ext uri="{96DAC541-7B7A-43D3-8B79-37D633B846F1}">
                  <asvg:svgBlip xmlns:asvg="http://schemas.microsoft.com/office/drawing/2016/SVG/main" r:embed="rId3"/>
                </a:ext>
              </a:extLst>
            </a:blip>
            <a:stretch>
              <a:fillRect t="-13101" b="-13101"/>
            </a:stretch>
          </a:blipFill>
        </p:spPr>
      </p:sp>
      <p:grpSp>
        <p:nvGrpSpPr>
          <p:cNvPr id="6" name="Group 6"/>
          <p:cNvGrpSpPr/>
          <p:nvPr/>
        </p:nvGrpSpPr>
        <p:grpSpPr>
          <a:xfrm rot="6150721">
            <a:off x="6080933" y="4579544"/>
            <a:ext cx="13544802" cy="1127911"/>
            <a:chOff x="0" y="0"/>
            <a:chExt cx="18059736" cy="1503881"/>
          </a:xfrm>
        </p:grpSpPr>
        <p:sp>
          <p:nvSpPr>
            <p:cNvPr id="7" name="Freeform 7"/>
            <p:cNvSpPr/>
            <p:nvPr/>
          </p:nvSpPr>
          <p:spPr>
            <a:xfrm>
              <a:off x="0" y="0"/>
              <a:ext cx="18059781" cy="1503934"/>
            </a:xfrm>
            <a:custGeom>
              <a:avLst/>
              <a:gdLst/>
              <a:ahLst/>
              <a:cxnLst/>
              <a:rect l="l" t="t" r="r" b="b"/>
              <a:pathLst>
                <a:path w="18059781" h="1503934">
                  <a:moveTo>
                    <a:pt x="0" y="0"/>
                  </a:moveTo>
                  <a:lnTo>
                    <a:pt x="18059781" y="0"/>
                  </a:lnTo>
                  <a:lnTo>
                    <a:pt x="18059781" y="1503934"/>
                  </a:lnTo>
                  <a:lnTo>
                    <a:pt x="0" y="1503934"/>
                  </a:lnTo>
                  <a:lnTo>
                    <a:pt x="0" y="0"/>
                  </a:lnTo>
                  <a:close/>
                </a:path>
              </a:pathLst>
            </a:custGeom>
            <a:blipFill>
              <a:blip r:embed="rId4"/>
              <a:stretch>
                <a:fillRect t="-68840" b="-68836"/>
              </a:stretch>
            </a:blipFill>
          </p:spPr>
        </p:sp>
      </p:grpSp>
      <p:grpSp>
        <p:nvGrpSpPr>
          <p:cNvPr id="8" name="Group 8"/>
          <p:cNvGrpSpPr/>
          <p:nvPr/>
        </p:nvGrpSpPr>
        <p:grpSpPr>
          <a:xfrm rot="-4615544">
            <a:off x="10510810" y="5041623"/>
            <a:ext cx="13544802" cy="1127911"/>
            <a:chOff x="0" y="0"/>
            <a:chExt cx="18059736" cy="1503881"/>
          </a:xfrm>
        </p:grpSpPr>
        <p:sp>
          <p:nvSpPr>
            <p:cNvPr id="9" name="Freeform 9"/>
            <p:cNvSpPr/>
            <p:nvPr/>
          </p:nvSpPr>
          <p:spPr>
            <a:xfrm>
              <a:off x="0" y="0"/>
              <a:ext cx="18059781" cy="1503934"/>
            </a:xfrm>
            <a:custGeom>
              <a:avLst/>
              <a:gdLst/>
              <a:ahLst/>
              <a:cxnLst/>
              <a:rect l="l" t="t" r="r" b="b"/>
              <a:pathLst>
                <a:path w="18059781" h="1503934">
                  <a:moveTo>
                    <a:pt x="0" y="0"/>
                  </a:moveTo>
                  <a:lnTo>
                    <a:pt x="18059781" y="0"/>
                  </a:lnTo>
                  <a:lnTo>
                    <a:pt x="18059781" y="1503934"/>
                  </a:lnTo>
                  <a:lnTo>
                    <a:pt x="0" y="1503934"/>
                  </a:lnTo>
                  <a:lnTo>
                    <a:pt x="0" y="0"/>
                  </a:lnTo>
                  <a:close/>
                </a:path>
              </a:pathLst>
            </a:custGeom>
            <a:blipFill>
              <a:blip r:embed="rId4"/>
              <a:stretch>
                <a:fillRect t="-68840" b="-68836"/>
              </a:stretch>
            </a:blipFill>
          </p:spPr>
        </p:sp>
      </p:grpSp>
      <p:sp>
        <p:nvSpPr>
          <p:cNvPr id="10" name="Freeform 10"/>
          <p:cNvSpPr/>
          <p:nvPr/>
        </p:nvSpPr>
        <p:spPr>
          <a:xfrm rot="-10800000">
            <a:off x="26312155" y="9410442"/>
            <a:ext cx="3112237" cy="3112237"/>
          </a:xfrm>
          <a:custGeom>
            <a:avLst/>
            <a:gdLst/>
            <a:ahLst/>
            <a:cxnLst/>
            <a:rect l="l" t="t" r="r" b="b"/>
            <a:pathLst>
              <a:path w="3112237" h="3112237">
                <a:moveTo>
                  <a:pt x="0" y="0"/>
                </a:moveTo>
                <a:lnTo>
                  <a:pt x="3112237" y="0"/>
                </a:lnTo>
                <a:lnTo>
                  <a:pt x="3112237" y="3112237"/>
                </a:lnTo>
                <a:lnTo>
                  <a:pt x="0" y="3112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10800000">
            <a:off x="22862082" y="9410441"/>
            <a:ext cx="3112237" cy="2466059"/>
          </a:xfrm>
          <a:custGeom>
            <a:avLst/>
            <a:gdLst/>
            <a:ahLst/>
            <a:cxnLst/>
            <a:rect l="l" t="t" r="r" b="b"/>
            <a:pathLst>
              <a:path w="3112237" h="2466059">
                <a:moveTo>
                  <a:pt x="0" y="0"/>
                </a:moveTo>
                <a:lnTo>
                  <a:pt x="3112237" y="0"/>
                </a:lnTo>
                <a:lnTo>
                  <a:pt x="3112237" y="2466059"/>
                </a:lnTo>
                <a:lnTo>
                  <a:pt x="0" y="2466059"/>
                </a:lnTo>
                <a:lnTo>
                  <a:pt x="0" y="0"/>
                </a:lnTo>
                <a:close/>
              </a:path>
            </a:pathLst>
          </a:custGeom>
          <a:blipFill>
            <a:blip r:embed="rId2">
              <a:extLst>
                <a:ext uri="{96DAC541-7B7A-43D3-8B79-37D633B846F1}">
                  <asvg:svgBlip xmlns:asvg="http://schemas.microsoft.com/office/drawing/2016/SVG/main" r:embed="rId3"/>
                </a:ext>
              </a:extLst>
            </a:blip>
            <a:stretch>
              <a:fillRect t="-13101" b="-13101"/>
            </a:stretch>
          </a:blipFill>
        </p:spPr>
      </p:sp>
      <p:sp>
        <p:nvSpPr>
          <p:cNvPr id="12" name="Freeform 12"/>
          <p:cNvSpPr/>
          <p:nvPr/>
        </p:nvSpPr>
        <p:spPr>
          <a:xfrm rot="-10800000">
            <a:off x="19416469" y="9258301"/>
            <a:ext cx="3112237" cy="3112237"/>
          </a:xfrm>
          <a:custGeom>
            <a:avLst/>
            <a:gdLst/>
            <a:ahLst/>
            <a:cxnLst/>
            <a:rect l="l" t="t" r="r" b="b"/>
            <a:pathLst>
              <a:path w="3112237" h="3112237">
                <a:moveTo>
                  <a:pt x="0" y="0"/>
                </a:moveTo>
                <a:lnTo>
                  <a:pt x="3112237" y="0"/>
                </a:lnTo>
                <a:lnTo>
                  <a:pt x="3112237" y="3112237"/>
                </a:lnTo>
                <a:lnTo>
                  <a:pt x="0" y="3112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10800000">
            <a:off x="15966396" y="9258300"/>
            <a:ext cx="3112237" cy="2466059"/>
          </a:xfrm>
          <a:custGeom>
            <a:avLst/>
            <a:gdLst/>
            <a:ahLst/>
            <a:cxnLst/>
            <a:rect l="l" t="t" r="r" b="b"/>
            <a:pathLst>
              <a:path w="3112237" h="2466059">
                <a:moveTo>
                  <a:pt x="0" y="0"/>
                </a:moveTo>
                <a:lnTo>
                  <a:pt x="3112237" y="0"/>
                </a:lnTo>
                <a:lnTo>
                  <a:pt x="3112237" y="2466059"/>
                </a:lnTo>
                <a:lnTo>
                  <a:pt x="0" y="2466059"/>
                </a:lnTo>
                <a:lnTo>
                  <a:pt x="0" y="0"/>
                </a:lnTo>
                <a:close/>
              </a:path>
            </a:pathLst>
          </a:custGeom>
          <a:blipFill>
            <a:blip r:embed="rId2">
              <a:extLst>
                <a:ext uri="{96DAC541-7B7A-43D3-8B79-37D633B846F1}">
                  <asvg:svgBlip xmlns:asvg="http://schemas.microsoft.com/office/drawing/2016/SVG/main" r:embed="rId3"/>
                </a:ext>
              </a:extLst>
            </a:blip>
            <a:stretch>
              <a:fillRect t="-13101" b="-13101"/>
            </a:stretch>
          </a:blipFill>
        </p:spPr>
      </p:sp>
      <p:grpSp>
        <p:nvGrpSpPr>
          <p:cNvPr id="14" name="Group 14"/>
          <p:cNvGrpSpPr/>
          <p:nvPr/>
        </p:nvGrpSpPr>
        <p:grpSpPr>
          <a:xfrm>
            <a:off x="0" y="-3140330"/>
            <a:ext cx="18288000" cy="10287000"/>
            <a:chOff x="-117897" y="12095"/>
            <a:chExt cx="24275796" cy="13716000"/>
          </a:xfrm>
        </p:grpSpPr>
        <p:sp>
          <p:nvSpPr>
            <p:cNvPr id="15" name="Freeform 15"/>
            <p:cNvSpPr/>
            <p:nvPr/>
          </p:nvSpPr>
          <p:spPr>
            <a:xfrm>
              <a:off x="-117897" y="12095"/>
              <a:ext cx="24275796" cy="13716000"/>
            </a:xfrm>
            <a:custGeom>
              <a:avLst/>
              <a:gdLst/>
              <a:ahLst/>
              <a:cxnLst/>
              <a:rect l="l" t="t" r="r" b="b"/>
              <a:pathLst>
                <a:path w="24275796" h="13716000">
                  <a:moveTo>
                    <a:pt x="0" y="0"/>
                  </a:moveTo>
                  <a:lnTo>
                    <a:pt x="24275796" y="0"/>
                  </a:lnTo>
                  <a:lnTo>
                    <a:pt x="24275796" y="13716000"/>
                  </a:lnTo>
                  <a:lnTo>
                    <a:pt x="0" y="13716000"/>
                  </a:lnTo>
                  <a:lnTo>
                    <a:pt x="0" y="0"/>
                  </a:lnTo>
                  <a:close/>
                </a:path>
              </a:pathLst>
            </a:custGeom>
            <a:blipFill>
              <a:blip r:embed="rId5"/>
              <a:stretch>
                <a:fillRect l="-2497" r="-2497"/>
              </a:stretch>
            </a:blipFill>
          </p:spPr>
        </p:sp>
      </p:grpSp>
      <p:sp>
        <p:nvSpPr>
          <p:cNvPr id="16" name="TextBox 16"/>
          <p:cNvSpPr txBox="1"/>
          <p:nvPr/>
        </p:nvSpPr>
        <p:spPr>
          <a:xfrm>
            <a:off x="3967775" y="566813"/>
            <a:ext cx="9130380" cy="1263323"/>
          </a:xfrm>
          <a:prstGeom prst="rect">
            <a:avLst/>
          </a:prstGeom>
        </p:spPr>
        <p:txBody>
          <a:bodyPr lIns="0" tIns="0" rIns="0" bIns="0" rtlCol="0" anchor="t">
            <a:spAutoFit/>
          </a:bodyPr>
          <a:lstStyle/>
          <a:p>
            <a:pPr algn="ctr">
              <a:lnSpc>
                <a:spcPts val="9624"/>
              </a:lnSpc>
            </a:pPr>
            <a:r>
              <a:rPr lang="en-US" sz="8020" b="1" dirty="0">
                <a:solidFill>
                  <a:srgbClr val="FFFFFF"/>
                </a:solidFill>
                <a:ea typeface="Arimo Bold"/>
                <a:cs typeface="Arimo Bold"/>
                <a:sym typeface="Arimo Bold"/>
              </a:rPr>
              <a:t>INTRODUCTION</a:t>
            </a:r>
          </a:p>
        </p:txBody>
      </p:sp>
      <p:sp>
        <p:nvSpPr>
          <p:cNvPr id="17" name="TextBox 17"/>
          <p:cNvSpPr txBox="1"/>
          <p:nvPr/>
        </p:nvSpPr>
        <p:spPr>
          <a:xfrm>
            <a:off x="1057320" y="2435784"/>
            <a:ext cx="16254511" cy="6109429"/>
          </a:xfrm>
          <a:prstGeom prst="rect">
            <a:avLst/>
          </a:prstGeom>
        </p:spPr>
        <p:txBody>
          <a:bodyPr lIns="0" tIns="0" rIns="0" bIns="0" rtlCol="0" anchor="t">
            <a:spAutoFit/>
          </a:bodyPr>
          <a:lstStyle/>
          <a:p>
            <a:pPr marL="932473" lvl="1" indent="-466236" algn="l">
              <a:lnSpc>
                <a:spcPts val="5955"/>
              </a:lnSpc>
              <a:buFont typeface="Arial"/>
              <a:buChar char="•"/>
            </a:pPr>
            <a:r>
              <a:rPr lang="en-US" sz="4319" b="1" dirty="0">
                <a:solidFill>
                  <a:srgbClr val="FFFFFF"/>
                </a:solidFill>
                <a:ea typeface="Arimo Bold"/>
                <a:cs typeface="Arimo Bold"/>
                <a:sym typeface="Arimo Bold"/>
              </a:rPr>
              <a:t>In today's digital landscape, phishing websites pose a significant threat, with attackers creating fake sites to deceive users and steal sensitive information. </a:t>
            </a:r>
          </a:p>
          <a:p>
            <a:pPr marL="932473" lvl="1" indent="-466236" algn="l">
              <a:lnSpc>
                <a:spcPts val="5955"/>
              </a:lnSpc>
              <a:buFont typeface="Arial"/>
              <a:buChar char="•"/>
            </a:pPr>
            <a:r>
              <a:rPr lang="en-US" sz="4319" b="1" dirty="0">
                <a:solidFill>
                  <a:srgbClr val="FFFFFF"/>
                </a:solidFill>
                <a:ea typeface="Arimo Bold"/>
                <a:cs typeface="Arimo Bold"/>
                <a:sym typeface="Arimo Bold"/>
              </a:rPr>
              <a:t>This project focuses on developing a machine learning solution to accurately classify websites as either phishing or legitimate. </a:t>
            </a:r>
          </a:p>
          <a:p>
            <a:pPr marL="932472" lvl="1" indent="-466236" algn="l">
              <a:lnSpc>
                <a:spcPts val="5960"/>
              </a:lnSpc>
              <a:buFont typeface="Arial"/>
              <a:buChar char="•"/>
            </a:pPr>
            <a:r>
              <a:rPr lang="en-US" sz="4319" b="1" dirty="0">
                <a:solidFill>
                  <a:srgbClr val="FFFFFF"/>
                </a:solidFill>
                <a:ea typeface="Arimo Bold"/>
                <a:cs typeface="Arimo Bold"/>
                <a:sym typeface="Arimo Bold"/>
              </a:rPr>
              <a:t>By harnessing data-driven insights, we aim to provide an automated, efficient tool that enhances cybersecurity efforts and protects users from potential fraud.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982623" y="4586506"/>
            <a:ext cx="4433007" cy="1427098"/>
            <a:chOff x="0" y="0"/>
            <a:chExt cx="5910675" cy="1902798"/>
          </a:xfrm>
        </p:grpSpPr>
        <p:sp>
          <p:nvSpPr>
            <p:cNvPr id="3" name="Freeform 3"/>
            <p:cNvSpPr/>
            <p:nvPr/>
          </p:nvSpPr>
          <p:spPr>
            <a:xfrm>
              <a:off x="0" y="0"/>
              <a:ext cx="5910707" cy="1902841"/>
            </a:xfrm>
            <a:custGeom>
              <a:avLst/>
              <a:gdLst/>
              <a:ahLst/>
              <a:cxnLst/>
              <a:rect l="l" t="t" r="r" b="b"/>
              <a:pathLst>
                <a:path w="5910707" h="1902841">
                  <a:moveTo>
                    <a:pt x="5529961" y="1207262"/>
                  </a:moveTo>
                  <a:lnTo>
                    <a:pt x="4864989" y="0"/>
                  </a:lnTo>
                  <a:lnTo>
                    <a:pt x="1045591" y="0"/>
                  </a:lnTo>
                  <a:lnTo>
                    <a:pt x="384937" y="1207262"/>
                  </a:lnTo>
                  <a:lnTo>
                    <a:pt x="0" y="1902841"/>
                  </a:lnTo>
                  <a:lnTo>
                    <a:pt x="5910707" y="1902841"/>
                  </a:lnTo>
                  <a:lnTo>
                    <a:pt x="5529961" y="1207262"/>
                  </a:lnTo>
                  <a:close/>
                </a:path>
              </a:pathLst>
            </a:custGeom>
            <a:solidFill>
              <a:srgbClr val="4BD1FB"/>
            </a:solidFill>
          </p:spPr>
        </p:sp>
      </p:grpSp>
      <p:grpSp>
        <p:nvGrpSpPr>
          <p:cNvPr id="4" name="Group 4"/>
          <p:cNvGrpSpPr/>
          <p:nvPr/>
        </p:nvGrpSpPr>
        <p:grpSpPr>
          <a:xfrm>
            <a:off x="11815942" y="1873011"/>
            <a:ext cx="2769284" cy="2611534"/>
            <a:chOff x="0" y="0"/>
            <a:chExt cx="3692378" cy="3482045"/>
          </a:xfrm>
        </p:grpSpPr>
        <p:sp>
          <p:nvSpPr>
            <p:cNvPr id="5" name="Freeform 5"/>
            <p:cNvSpPr/>
            <p:nvPr/>
          </p:nvSpPr>
          <p:spPr>
            <a:xfrm>
              <a:off x="0" y="0"/>
              <a:ext cx="3692398" cy="3482086"/>
            </a:xfrm>
            <a:custGeom>
              <a:avLst/>
              <a:gdLst/>
              <a:ahLst/>
              <a:cxnLst/>
              <a:rect l="l" t="t" r="r" b="b"/>
              <a:pathLst>
                <a:path w="3692398" h="3482086">
                  <a:moveTo>
                    <a:pt x="1850644" y="0"/>
                  </a:moveTo>
                  <a:lnTo>
                    <a:pt x="0" y="3482086"/>
                  </a:lnTo>
                  <a:lnTo>
                    <a:pt x="3692398" y="3482086"/>
                  </a:lnTo>
                  <a:lnTo>
                    <a:pt x="1850644" y="0"/>
                  </a:lnTo>
                  <a:close/>
                </a:path>
              </a:pathLst>
            </a:custGeom>
            <a:solidFill>
              <a:srgbClr val="CFF4FF"/>
            </a:solidFill>
          </p:spPr>
        </p:sp>
      </p:grpSp>
      <p:grpSp>
        <p:nvGrpSpPr>
          <p:cNvPr id="6" name="Group 6"/>
          <p:cNvGrpSpPr/>
          <p:nvPr/>
        </p:nvGrpSpPr>
        <p:grpSpPr>
          <a:xfrm>
            <a:off x="9135929" y="7686899"/>
            <a:ext cx="8123329" cy="1571461"/>
            <a:chOff x="0" y="0"/>
            <a:chExt cx="10831105" cy="2095281"/>
          </a:xfrm>
        </p:grpSpPr>
        <p:sp>
          <p:nvSpPr>
            <p:cNvPr id="7" name="Freeform 7"/>
            <p:cNvSpPr/>
            <p:nvPr/>
          </p:nvSpPr>
          <p:spPr>
            <a:xfrm>
              <a:off x="0" y="0"/>
              <a:ext cx="10831068" cy="2095246"/>
            </a:xfrm>
            <a:custGeom>
              <a:avLst/>
              <a:gdLst/>
              <a:ahLst/>
              <a:cxnLst/>
              <a:rect l="l" t="t" r="r" b="b"/>
              <a:pathLst>
                <a:path w="10831068" h="2095246">
                  <a:moveTo>
                    <a:pt x="1211834" y="0"/>
                  </a:moveTo>
                  <a:lnTo>
                    <a:pt x="0" y="2095246"/>
                  </a:lnTo>
                  <a:lnTo>
                    <a:pt x="5419979" y="2095246"/>
                  </a:lnTo>
                  <a:lnTo>
                    <a:pt x="10831068" y="2095246"/>
                  </a:lnTo>
                  <a:lnTo>
                    <a:pt x="9619488" y="0"/>
                  </a:lnTo>
                  <a:lnTo>
                    <a:pt x="1211834" y="0"/>
                  </a:lnTo>
                  <a:close/>
                </a:path>
              </a:pathLst>
            </a:custGeom>
            <a:solidFill>
              <a:srgbClr val="0071C9"/>
            </a:solidFill>
          </p:spPr>
        </p:sp>
      </p:grpSp>
      <p:grpSp>
        <p:nvGrpSpPr>
          <p:cNvPr id="8" name="Group 8"/>
          <p:cNvGrpSpPr/>
          <p:nvPr/>
        </p:nvGrpSpPr>
        <p:grpSpPr>
          <a:xfrm>
            <a:off x="10116567" y="6131866"/>
            <a:ext cx="6167992" cy="1424079"/>
            <a:chOff x="0" y="0"/>
            <a:chExt cx="8223990" cy="1898772"/>
          </a:xfrm>
        </p:grpSpPr>
        <p:sp>
          <p:nvSpPr>
            <p:cNvPr id="9" name="Freeform 9"/>
            <p:cNvSpPr/>
            <p:nvPr/>
          </p:nvSpPr>
          <p:spPr>
            <a:xfrm>
              <a:off x="0" y="0"/>
              <a:ext cx="8224012" cy="1898777"/>
            </a:xfrm>
            <a:custGeom>
              <a:avLst/>
              <a:gdLst/>
              <a:ahLst/>
              <a:cxnLst/>
              <a:rect l="l" t="t" r="r" b="b"/>
              <a:pathLst>
                <a:path w="8224012" h="1898777">
                  <a:moveTo>
                    <a:pt x="7156704" y="0"/>
                  </a:moveTo>
                  <a:lnTo>
                    <a:pt x="1067435" y="0"/>
                  </a:lnTo>
                  <a:lnTo>
                    <a:pt x="0" y="1898777"/>
                  </a:lnTo>
                  <a:lnTo>
                    <a:pt x="8224012" y="1898777"/>
                  </a:lnTo>
                  <a:lnTo>
                    <a:pt x="7156704" y="0"/>
                  </a:lnTo>
                  <a:close/>
                </a:path>
              </a:pathLst>
            </a:custGeom>
            <a:solidFill>
              <a:srgbClr val="56AEFF"/>
            </a:solidFill>
          </p:spPr>
        </p:sp>
      </p:grpSp>
      <p:sp>
        <p:nvSpPr>
          <p:cNvPr id="10" name="Freeform 10"/>
          <p:cNvSpPr/>
          <p:nvPr/>
        </p:nvSpPr>
        <p:spPr>
          <a:xfrm>
            <a:off x="12557312" y="4699474"/>
            <a:ext cx="1137117" cy="1137117"/>
          </a:xfrm>
          <a:custGeom>
            <a:avLst/>
            <a:gdLst/>
            <a:ahLst/>
            <a:cxnLst/>
            <a:rect l="l" t="t" r="r" b="b"/>
            <a:pathLst>
              <a:path w="1137117" h="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2557312" y="6363602"/>
            <a:ext cx="1280605" cy="973260"/>
          </a:xfrm>
          <a:custGeom>
            <a:avLst/>
            <a:gdLst/>
            <a:ahLst/>
            <a:cxnLst/>
            <a:rect l="l" t="t" r="r" b="b"/>
            <a:pathLst>
              <a:path w="1280605" h="973260">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t="-194" b="-194"/>
            </a:stretch>
          </a:blipFill>
        </p:spPr>
      </p:sp>
      <p:sp>
        <p:nvSpPr>
          <p:cNvPr id="12" name="Freeform 12"/>
          <p:cNvSpPr/>
          <p:nvPr/>
        </p:nvSpPr>
        <p:spPr>
          <a:xfrm>
            <a:off x="12434923" y="7852312"/>
            <a:ext cx="1525382" cy="1240575"/>
          </a:xfrm>
          <a:custGeom>
            <a:avLst/>
            <a:gdLst/>
            <a:ahLst/>
            <a:cxnLst/>
            <a:rect l="l" t="t" r="r" b="b"/>
            <a:pathLst>
              <a:path w="1525382" h="1240575">
                <a:moveTo>
                  <a:pt x="0" y="0"/>
                </a:moveTo>
                <a:lnTo>
                  <a:pt x="1525382" y="0"/>
                </a:lnTo>
                <a:lnTo>
                  <a:pt x="1525382"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t="-23" b="-23"/>
            </a:stretch>
          </a:blipFill>
        </p:spPr>
      </p:sp>
      <p:sp>
        <p:nvSpPr>
          <p:cNvPr id="13" name="Freeform 13"/>
          <p:cNvSpPr/>
          <p:nvPr/>
        </p:nvSpPr>
        <p:spPr>
          <a:xfrm>
            <a:off x="12650582" y="2884820"/>
            <a:ext cx="1187335" cy="1187335"/>
          </a:xfrm>
          <a:custGeom>
            <a:avLst/>
            <a:gdLst/>
            <a:ahLst/>
            <a:cxnLst/>
            <a:rect l="l" t="t" r="r" b="b"/>
            <a:pathLst>
              <a:path w="1187335" h="1187335">
                <a:moveTo>
                  <a:pt x="0" y="0"/>
                </a:moveTo>
                <a:lnTo>
                  <a:pt x="1187335" y="0"/>
                </a:lnTo>
                <a:lnTo>
                  <a:pt x="1187335" y="1187335"/>
                </a:lnTo>
                <a:lnTo>
                  <a:pt x="0" y="1187335"/>
                </a:lnTo>
                <a:lnTo>
                  <a:pt x="0" y="0"/>
                </a:lnTo>
                <a:close/>
              </a:path>
            </a:pathLst>
          </a:custGeom>
          <a:blipFill>
            <a:blip r:embed="rId8">
              <a:extLst>
                <a:ext uri="{96DAC541-7B7A-43D3-8B79-37D633B846F1}">
                  <asvg:svgBlip xmlns:asvg="http://schemas.microsoft.com/office/drawing/2016/SVG/main" r:embed="rId9"/>
                </a:ext>
              </a:extLst>
            </a:blip>
            <a:stretch>
              <a:fillRect l="-799" r="-799"/>
            </a:stretch>
          </a:blipFill>
        </p:spPr>
      </p:sp>
      <p:sp>
        <p:nvSpPr>
          <p:cNvPr id="14" name="TextBox 14"/>
          <p:cNvSpPr txBox="1"/>
          <p:nvPr/>
        </p:nvSpPr>
        <p:spPr>
          <a:xfrm>
            <a:off x="2596623" y="1311001"/>
            <a:ext cx="9138177" cy="961802"/>
          </a:xfrm>
          <a:prstGeom prst="rect">
            <a:avLst/>
          </a:prstGeom>
        </p:spPr>
        <p:txBody>
          <a:bodyPr wrap="square" lIns="0" tIns="0" rIns="0" bIns="0" rtlCol="0" anchor="t">
            <a:spAutoFit/>
          </a:bodyPr>
          <a:lstStyle/>
          <a:p>
            <a:pPr algn="l">
              <a:lnSpc>
                <a:spcPts val="7522"/>
              </a:lnSpc>
            </a:pPr>
            <a:r>
              <a:rPr lang="en-US" sz="6267" b="1" dirty="0">
                <a:solidFill>
                  <a:srgbClr val="FFFFFF"/>
                </a:solidFill>
                <a:latin typeface="Arimo Bold"/>
                <a:ea typeface="Arimo Bold"/>
                <a:cs typeface="Arimo Bold"/>
                <a:sym typeface="Arimo Bold"/>
              </a:rPr>
              <a:t>OBJECTIVE</a:t>
            </a:r>
          </a:p>
        </p:txBody>
      </p:sp>
      <p:sp>
        <p:nvSpPr>
          <p:cNvPr id="15" name="TextBox 15"/>
          <p:cNvSpPr txBox="1"/>
          <p:nvPr/>
        </p:nvSpPr>
        <p:spPr>
          <a:xfrm>
            <a:off x="260584" y="2934686"/>
            <a:ext cx="10450578" cy="3955314"/>
          </a:xfrm>
          <a:prstGeom prst="rect">
            <a:avLst/>
          </a:prstGeom>
        </p:spPr>
        <p:txBody>
          <a:bodyPr wrap="square" lIns="0" tIns="0" rIns="0" bIns="0" rtlCol="0" anchor="t">
            <a:spAutoFit/>
          </a:bodyPr>
          <a:lstStyle/>
          <a:p>
            <a:pPr marL="344145" lvl="1">
              <a:lnSpc>
                <a:spcPts val="4396"/>
              </a:lnSpc>
            </a:pPr>
            <a:r>
              <a:rPr lang="en-US" sz="4000" dirty="0">
                <a:solidFill>
                  <a:srgbClr val="FFFFFF"/>
                </a:solidFill>
                <a:latin typeface="DM Sans"/>
                <a:ea typeface="DM Sans"/>
                <a:cs typeface="DM Sans"/>
                <a:sym typeface="DM Sans"/>
              </a:rPr>
              <a:t>To develop a machine learning model to classify URLs as either legitimate or malicious based on structural, content, and behavioral characteristics. The model aims to achieve high accuracy, precision, and recall in identifying potentially harmful URLs.</a:t>
            </a:r>
          </a:p>
        </p:txBody>
      </p:sp>
      <p:sp>
        <p:nvSpPr>
          <p:cNvPr id="16" name="Freeform 16"/>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79" r="-79"/>
            </a:stretch>
          </a:blipFill>
        </p:spPr>
      </p:sp>
      <p:sp>
        <p:nvSpPr>
          <p:cNvPr id="17" name="Freeform 17"/>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79" r="-79"/>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860032"/>
            <a:chOff x="0" y="0"/>
            <a:chExt cx="24384000" cy="5146709"/>
          </a:xfrm>
        </p:grpSpPr>
        <p:sp>
          <p:nvSpPr>
            <p:cNvPr id="3" name="Freeform 3"/>
            <p:cNvSpPr/>
            <p:nvPr/>
          </p:nvSpPr>
          <p:spPr>
            <a:xfrm>
              <a:off x="0" y="0"/>
              <a:ext cx="24384000" cy="5146675"/>
            </a:xfrm>
            <a:custGeom>
              <a:avLst/>
              <a:gdLst/>
              <a:ahLst/>
              <a:cxnLst/>
              <a:rect l="l" t="t" r="r" b="b"/>
              <a:pathLst>
                <a:path w="24384000" h="5146675">
                  <a:moveTo>
                    <a:pt x="0" y="0"/>
                  </a:moveTo>
                  <a:lnTo>
                    <a:pt x="24384000" y="0"/>
                  </a:lnTo>
                  <a:lnTo>
                    <a:pt x="24384000" y="5146675"/>
                  </a:lnTo>
                  <a:lnTo>
                    <a:pt x="0" y="5146675"/>
                  </a:lnTo>
                  <a:lnTo>
                    <a:pt x="0" y="0"/>
                  </a:lnTo>
                  <a:close/>
                </a:path>
              </a:pathLst>
            </a:custGeom>
            <a:blipFill>
              <a:blip r:embed="rId2"/>
              <a:stretch>
                <a:fillRect t="-107926" b="-107927"/>
              </a:stretch>
            </a:blipFill>
          </p:spPr>
        </p:sp>
      </p:grpSp>
      <p:sp>
        <p:nvSpPr>
          <p:cNvPr id="4" name="Freeform 4"/>
          <p:cNvSpPr/>
          <p:nvPr/>
        </p:nvSpPr>
        <p:spPr>
          <a:xfrm>
            <a:off x="4315598" y="-1173361"/>
            <a:ext cx="9658350" cy="10431661"/>
          </a:xfrm>
          <a:custGeom>
            <a:avLst/>
            <a:gdLst/>
            <a:ahLst/>
            <a:cxnLst/>
            <a:rect l="l" t="t" r="r" b="b"/>
            <a:pathLst>
              <a:path w="9658350" h="10431661">
                <a:moveTo>
                  <a:pt x="0" y="0"/>
                </a:moveTo>
                <a:lnTo>
                  <a:pt x="9658350" y="0"/>
                </a:lnTo>
                <a:lnTo>
                  <a:pt x="9658350" y="10431661"/>
                </a:lnTo>
                <a:lnTo>
                  <a:pt x="0" y="104316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4800600" y="1919612"/>
            <a:ext cx="8245699" cy="733400"/>
          </a:xfrm>
          <a:prstGeom prst="rect">
            <a:avLst/>
          </a:prstGeom>
        </p:spPr>
        <p:txBody>
          <a:bodyPr lIns="0" tIns="0" rIns="0" bIns="0" rtlCol="0" anchor="t">
            <a:spAutoFit/>
          </a:bodyPr>
          <a:lstStyle/>
          <a:p>
            <a:pPr algn="ctr">
              <a:lnSpc>
                <a:spcPts val="5687"/>
              </a:lnSpc>
            </a:pPr>
            <a:r>
              <a:rPr lang="en-US" sz="5500" b="1" dirty="0">
                <a:solidFill>
                  <a:srgbClr val="FFFFFF"/>
                </a:solidFill>
                <a:latin typeface="Arimo Bold"/>
                <a:ea typeface="Arimo Bold"/>
                <a:cs typeface="Arimo Bold"/>
                <a:sym typeface="Arimo Bold"/>
              </a:rPr>
              <a:t>DATA UNDERSTANDING</a:t>
            </a:r>
          </a:p>
        </p:txBody>
      </p:sp>
      <p:sp>
        <p:nvSpPr>
          <p:cNvPr id="6" name="TextBox 6"/>
          <p:cNvSpPr txBox="1"/>
          <p:nvPr/>
        </p:nvSpPr>
        <p:spPr>
          <a:xfrm>
            <a:off x="306874" y="4177655"/>
            <a:ext cx="17614465" cy="5514202"/>
          </a:xfrm>
          <a:prstGeom prst="rect">
            <a:avLst/>
          </a:prstGeom>
        </p:spPr>
        <p:txBody>
          <a:bodyPr lIns="0" tIns="0" rIns="0" bIns="0" rtlCol="0" anchor="t">
            <a:spAutoFit/>
          </a:bodyPr>
          <a:lstStyle/>
          <a:p>
            <a:pPr>
              <a:lnSpc>
                <a:spcPts val="4824"/>
              </a:lnSpc>
            </a:pPr>
            <a:r>
              <a:rPr lang="en-US" sz="3496" dirty="0">
                <a:solidFill>
                  <a:srgbClr val="FFFFFF"/>
                </a:solidFill>
                <a:latin typeface="DM Sans"/>
                <a:ea typeface="DM Sans"/>
                <a:cs typeface="DM Sans"/>
                <a:sym typeface="DM Sans"/>
              </a:rPr>
              <a:t>The dataset for this project includes: </a:t>
            </a:r>
          </a:p>
          <a:p>
            <a:pPr marL="754852" lvl="1" indent="-377426">
              <a:lnSpc>
                <a:spcPts val="4824"/>
              </a:lnSpc>
              <a:buFont typeface="Arial"/>
              <a:buChar char="•"/>
            </a:pPr>
            <a:r>
              <a:rPr lang="en-US" sz="3496" dirty="0">
                <a:solidFill>
                  <a:srgbClr val="FFFFFF"/>
                </a:solidFill>
                <a:latin typeface="DM Sans"/>
                <a:ea typeface="DM Sans"/>
                <a:cs typeface="DM Sans"/>
                <a:sym typeface="DM Sans"/>
              </a:rPr>
              <a:t>URL-related features labeled as legitimate or malicious. </a:t>
            </a:r>
          </a:p>
          <a:p>
            <a:pPr marL="754852" lvl="1" indent="-377426">
              <a:lnSpc>
                <a:spcPts val="4824"/>
              </a:lnSpc>
              <a:buFont typeface="Arial"/>
              <a:buChar char="•"/>
            </a:pPr>
            <a:r>
              <a:rPr lang="en-US" sz="3496" dirty="0">
                <a:solidFill>
                  <a:srgbClr val="FFFFFF"/>
                </a:solidFill>
                <a:latin typeface="DM Sans"/>
                <a:ea typeface="DM Sans"/>
                <a:cs typeface="DM Sans"/>
                <a:sym typeface="DM Sans"/>
              </a:rPr>
              <a:t>Key attributes cover URL structure (length, domain, subdomains, TLD), content (title, favicon, social network links), behavior (redirects, pop-ups, external form submissions). </a:t>
            </a:r>
          </a:p>
          <a:p>
            <a:pPr marL="754851" lvl="1" indent="-377425">
              <a:lnSpc>
                <a:spcPts val="4825"/>
              </a:lnSpc>
              <a:buFont typeface="Arial"/>
              <a:buChar char="•"/>
            </a:pPr>
            <a:r>
              <a:rPr lang="en-US" sz="3496" dirty="0">
                <a:solidFill>
                  <a:srgbClr val="FFFFFF"/>
                </a:solidFill>
                <a:latin typeface="DM Sans"/>
                <a:ea typeface="DM Sans"/>
                <a:cs typeface="DM Sans"/>
                <a:sym typeface="DM Sans"/>
              </a:rPr>
              <a:t>The target variable indicates whether a URL is legitimate (1) or phishing (0), supporting accurate classification based on these structural and behavioral indicators.</a:t>
            </a:r>
          </a:p>
          <a:p>
            <a:pPr>
              <a:lnSpc>
                <a:spcPts val="4825"/>
              </a:lnSpc>
            </a:pPr>
            <a:endParaRPr lang="en-US" sz="3496" dirty="0">
              <a:solidFill>
                <a:srgbClr val="FFFFFF"/>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7060209" y="2121969"/>
            <a:ext cx="4369791" cy="1246529"/>
          </a:xfrm>
          <a:custGeom>
            <a:avLst/>
            <a:gdLst/>
            <a:ahLst/>
            <a:cxnLst/>
            <a:rect l="l" t="t" r="r" b="b"/>
            <a:pathLst>
              <a:path w="4161751" h="1246529">
                <a:moveTo>
                  <a:pt x="0" y="0"/>
                </a:moveTo>
                <a:lnTo>
                  <a:pt x="4161751" y="0"/>
                </a:lnTo>
                <a:lnTo>
                  <a:pt x="4161751" y="1246529"/>
                </a:lnTo>
                <a:lnTo>
                  <a:pt x="0" y="124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687568" y="3153346"/>
            <a:ext cx="4161751" cy="1246529"/>
          </a:xfrm>
          <a:custGeom>
            <a:avLst/>
            <a:gdLst/>
            <a:ahLst/>
            <a:cxnLst/>
            <a:rect l="l" t="t" r="r" b="b"/>
            <a:pathLst>
              <a:path w="4161751" h="1246529">
                <a:moveTo>
                  <a:pt x="0" y="0"/>
                </a:moveTo>
                <a:lnTo>
                  <a:pt x="4161750" y="0"/>
                </a:lnTo>
                <a:lnTo>
                  <a:pt x="4161750" y="1246529"/>
                </a:lnTo>
                <a:lnTo>
                  <a:pt x="0" y="124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724615" y="4491426"/>
            <a:ext cx="4161751" cy="1246529"/>
          </a:xfrm>
          <a:custGeom>
            <a:avLst/>
            <a:gdLst/>
            <a:ahLst/>
            <a:cxnLst/>
            <a:rect l="l" t="t" r="r" b="b"/>
            <a:pathLst>
              <a:path w="4161751" h="1246529">
                <a:moveTo>
                  <a:pt x="0" y="0"/>
                </a:moveTo>
                <a:lnTo>
                  <a:pt x="4161751" y="0"/>
                </a:lnTo>
                <a:lnTo>
                  <a:pt x="4161751" y="1246529"/>
                </a:lnTo>
                <a:lnTo>
                  <a:pt x="0" y="12465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758203" y="5737955"/>
            <a:ext cx="4161751" cy="1246529"/>
          </a:xfrm>
          <a:custGeom>
            <a:avLst/>
            <a:gdLst/>
            <a:ahLst/>
            <a:cxnLst/>
            <a:rect l="l" t="t" r="r" b="b"/>
            <a:pathLst>
              <a:path w="4161751" h="1246529">
                <a:moveTo>
                  <a:pt x="0" y="0"/>
                </a:moveTo>
                <a:lnTo>
                  <a:pt x="4161751" y="0"/>
                </a:lnTo>
                <a:lnTo>
                  <a:pt x="4161751" y="1246529"/>
                </a:lnTo>
                <a:lnTo>
                  <a:pt x="0" y="12465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7724615" y="6856703"/>
            <a:ext cx="4161751" cy="1246529"/>
          </a:xfrm>
          <a:custGeom>
            <a:avLst/>
            <a:gdLst/>
            <a:ahLst/>
            <a:cxnLst/>
            <a:rect l="l" t="t" r="r" b="b"/>
            <a:pathLst>
              <a:path w="4161751" h="1246529">
                <a:moveTo>
                  <a:pt x="0" y="0"/>
                </a:moveTo>
                <a:lnTo>
                  <a:pt x="4161751" y="0"/>
                </a:lnTo>
                <a:lnTo>
                  <a:pt x="4161751" y="1246529"/>
                </a:lnTo>
                <a:lnTo>
                  <a:pt x="0" y="12465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6802031" y="3532325"/>
            <a:ext cx="2745282" cy="714199"/>
          </a:xfrm>
          <a:prstGeom prst="rect">
            <a:avLst/>
          </a:prstGeom>
        </p:spPr>
        <p:txBody>
          <a:bodyPr lIns="0" tIns="0" rIns="0" bIns="0" rtlCol="0" anchor="t">
            <a:spAutoFit/>
          </a:bodyPr>
          <a:lstStyle/>
          <a:p>
            <a:pPr algn="ctr">
              <a:lnSpc>
                <a:spcPts val="5185"/>
              </a:lnSpc>
            </a:pPr>
            <a:r>
              <a:rPr lang="en-US" sz="3757" b="1">
                <a:solidFill>
                  <a:srgbClr val="051D40"/>
                </a:solidFill>
                <a:latin typeface="Arimo Bold"/>
                <a:ea typeface="Arimo Bold"/>
                <a:cs typeface="Arimo Bold"/>
                <a:sym typeface="Arimo Bold"/>
              </a:rPr>
              <a:t>EDA</a:t>
            </a:r>
          </a:p>
        </p:txBody>
      </p:sp>
      <p:sp>
        <p:nvSpPr>
          <p:cNvPr id="8" name="TextBox 8"/>
          <p:cNvSpPr txBox="1"/>
          <p:nvPr/>
        </p:nvSpPr>
        <p:spPr>
          <a:xfrm>
            <a:off x="7410210" y="2362999"/>
            <a:ext cx="3853874" cy="609782"/>
          </a:xfrm>
          <a:prstGeom prst="rect">
            <a:avLst/>
          </a:prstGeom>
        </p:spPr>
        <p:txBody>
          <a:bodyPr wrap="square" lIns="0" tIns="0" rIns="0" bIns="0" rtlCol="0" anchor="t">
            <a:spAutoFit/>
          </a:bodyPr>
          <a:lstStyle/>
          <a:p>
            <a:pPr algn="ctr">
              <a:lnSpc>
                <a:spcPts val="5185"/>
              </a:lnSpc>
            </a:pPr>
            <a:r>
              <a:rPr lang="en-US" sz="3757" b="1" dirty="0">
                <a:solidFill>
                  <a:srgbClr val="051D40"/>
                </a:solidFill>
                <a:latin typeface="Arimo Bold"/>
                <a:ea typeface="Arimo Bold"/>
                <a:cs typeface="Arimo Bold"/>
                <a:sym typeface="Arimo Bold"/>
              </a:rPr>
              <a:t>Data Preparation</a:t>
            </a:r>
          </a:p>
        </p:txBody>
      </p:sp>
      <p:sp>
        <p:nvSpPr>
          <p:cNvPr id="9" name="TextBox 9"/>
          <p:cNvSpPr txBox="1"/>
          <p:nvPr/>
        </p:nvSpPr>
        <p:spPr>
          <a:xfrm>
            <a:off x="4397951" y="647912"/>
            <a:ext cx="9123226" cy="962635"/>
          </a:xfrm>
          <a:prstGeom prst="rect">
            <a:avLst/>
          </a:prstGeom>
        </p:spPr>
        <p:txBody>
          <a:bodyPr lIns="0" tIns="0" rIns="0" bIns="0" rtlCol="0" anchor="t">
            <a:spAutoFit/>
          </a:bodyPr>
          <a:lstStyle/>
          <a:p>
            <a:pPr algn="ctr">
              <a:lnSpc>
                <a:spcPts val="7773"/>
              </a:lnSpc>
            </a:pPr>
            <a:r>
              <a:rPr lang="en-US" sz="6169" dirty="0">
                <a:solidFill>
                  <a:srgbClr val="FFFFFF"/>
                </a:solidFill>
                <a:latin typeface="Cambria" panose="02040503050406030204" pitchFamily="18" charset="0"/>
                <a:ea typeface="Cambria" panose="02040503050406030204" pitchFamily="18" charset="0"/>
                <a:cs typeface="DM Sans"/>
                <a:sym typeface="DM Sans"/>
              </a:rPr>
              <a:t>Data Process Steps</a:t>
            </a:r>
          </a:p>
        </p:txBody>
      </p:sp>
      <p:sp>
        <p:nvSpPr>
          <p:cNvPr id="10" name="TextBox 10"/>
          <p:cNvSpPr txBox="1"/>
          <p:nvPr/>
        </p:nvSpPr>
        <p:spPr>
          <a:xfrm>
            <a:off x="8347593" y="4717054"/>
            <a:ext cx="2745282" cy="714199"/>
          </a:xfrm>
          <a:prstGeom prst="rect">
            <a:avLst/>
          </a:prstGeom>
        </p:spPr>
        <p:txBody>
          <a:bodyPr lIns="0" tIns="0" rIns="0" bIns="0" rtlCol="0" anchor="t">
            <a:spAutoFit/>
          </a:bodyPr>
          <a:lstStyle/>
          <a:p>
            <a:pPr algn="ctr">
              <a:lnSpc>
                <a:spcPts val="5185"/>
              </a:lnSpc>
            </a:pPr>
            <a:r>
              <a:rPr lang="en-US" sz="3757" b="1">
                <a:solidFill>
                  <a:srgbClr val="051D40"/>
                </a:solidFill>
                <a:latin typeface="Arimo Bold"/>
                <a:ea typeface="Arimo Bold"/>
                <a:cs typeface="Arimo Bold"/>
                <a:sym typeface="Arimo Bold"/>
              </a:rPr>
              <a:t>Modelling</a:t>
            </a:r>
          </a:p>
        </p:txBody>
      </p:sp>
      <p:sp>
        <p:nvSpPr>
          <p:cNvPr id="11" name="TextBox 11"/>
          <p:cNvSpPr txBox="1"/>
          <p:nvPr/>
        </p:nvSpPr>
        <p:spPr>
          <a:xfrm>
            <a:off x="7381181" y="5901782"/>
            <a:ext cx="3156767" cy="714199"/>
          </a:xfrm>
          <a:prstGeom prst="rect">
            <a:avLst/>
          </a:prstGeom>
        </p:spPr>
        <p:txBody>
          <a:bodyPr lIns="0" tIns="0" rIns="0" bIns="0" rtlCol="0" anchor="t">
            <a:spAutoFit/>
          </a:bodyPr>
          <a:lstStyle/>
          <a:p>
            <a:pPr algn="ctr">
              <a:lnSpc>
                <a:spcPts val="5185"/>
              </a:lnSpc>
            </a:pPr>
            <a:r>
              <a:rPr lang="en-US" sz="3757" b="1">
                <a:solidFill>
                  <a:srgbClr val="051D40"/>
                </a:solidFill>
                <a:latin typeface="Arimo Bold"/>
                <a:ea typeface="Arimo Bold"/>
                <a:cs typeface="Arimo Bold"/>
                <a:sym typeface="Arimo Bold"/>
              </a:rPr>
              <a:t>Deployment</a:t>
            </a:r>
          </a:p>
        </p:txBody>
      </p:sp>
      <p:sp>
        <p:nvSpPr>
          <p:cNvPr id="12" name="TextBox 12"/>
          <p:cNvSpPr txBox="1"/>
          <p:nvPr/>
        </p:nvSpPr>
        <p:spPr>
          <a:xfrm>
            <a:off x="8432849" y="7084608"/>
            <a:ext cx="2745282" cy="714199"/>
          </a:xfrm>
          <a:prstGeom prst="rect">
            <a:avLst/>
          </a:prstGeom>
        </p:spPr>
        <p:txBody>
          <a:bodyPr lIns="0" tIns="0" rIns="0" bIns="0" rtlCol="0" anchor="t">
            <a:spAutoFit/>
          </a:bodyPr>
          <a:lstStyle/>
          <a:p>
            <a:pPr algn="ctr">
              <a:lnSpc>
                <a:spcPts val="5185"/>
              </a:lnSpc>
            </a:pPr>
            <a:r>
              <a:rPr lang="en-US" sz="3757" b="1">
                <a:solidFill>
                  <a:srgbClr val="051D40"/>
                </a:solidFill>
                <a:latin typeface="Arimo Bold"/>
                <a:ea typeface="Arimo Bold"/>
                <a:cs typeface="Arimo Bold"/>
                <a:sym typeface="Arimo Bold"/>
              </a:rPr>
              <a:t>Results</a:t>
            </a:r>
          </a:p>
        </p:txBody>
      </p:sp>
      <p:sp>
        <p:nvSpPr>
          <p:cNvPr id="13" name="Freeform 13"/>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rot="10436461">
            <a:off x="14152110" y="-4118246"/>
            <a:ext cx="6566182" cy="6566182"/>
          </a:xfrm>
          <a:custGeom>
            <a:avLst/>
            <a:gdLst/>
            <a:ahLst/>
            <a:cxnLst/>
            <a:rect l="l" t="t" r="r" b="b"/>
            <a:pathLst>
              <a:path w="6566182" h="6566182">
                <a:moveTo>
                  <a:pt x="0" y="0"/>
                </a:moveTo>
                <a:lnTo>
                  <a:pt x="6566182" y="0"/>
                </a:lnTo>
                <a:lnTo>
                  <a:pt x="6566182" y="6566182"/>
                </a:lnTo>
                <a:lnTo>
                  <a:pt x="0" y="656618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833387" y="-1033334"/>
            <a:ext cx="2293320" cy="2293320"/>
          </a:xfrm>
          <a:custGeom>
            <a:avLst/>
            <a:gdLst/>
            <a:ahLst/>
            <a:cxnLst/>
            <a:rect l="l" t="t" r="r" b="b"/>
            <a:pathLst>
              <a:path w="2293320" h="2293320">
                <a:moveTo>
                  <a:pt x="0" y="0"/>
                </a:moveTo>
                <a:lnTo>
                  <a:pt x="2293320" y="0"/>
                </a:lnTo>
                <a:lnTo>
                  <a:pt x="2293320" y="2293320"/>
                </a:lnTo>
                <a:lnTo>
                  <a:pt x="0" y="2293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43050" y="-199408"/>
            <a:ext cx="2760734" cy="10486408"/>
          </a:xfrm>
          <a:custGeom>
            <a:avLst/>
            <a:gdLst/>
            <a:ahLst/>
            <a:cxnLst/>
            <a:rect l="l" t="t" r="r" b="b"/>
            <a:pathLst>
              <a:path w="2760734" h="10486408">
                <a:moveTo>
                  <a:pt x="0" y="0"/>
                </a:moveTo>
                <a:lnTo>
                  <a:pt x="2760734" y="0"/>
                </a:lnTo>
                <a:lnTo>
                  <a:pt x="2760734" y="10486408"/>
                </a:lnTo>
                <a:lnTo>
                  <a:pt x="0" y="10486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854781" y="1638300"/>
            <a:ext cx="12578438" cy="1193147"/>
          </a:xfrm>
          <a:prstGeom prst="rect">
            <a:avLst/>
          </a:prstGeom>
        </p:spPr>
        <p:txBody>
          <a:bodyPr lIns="0" tIns="0" rIns="0" bIns="0" rtlCol="0" anchor="t">
            <a:spAutoFit/>
          </a:bodyPr>
          <a:lstStyle/>
          <a:p>
            <a:pPr algn="ctr">
              <a:lnSpc>
                <a:spcPts val="9564"/>
              </a:lnSpc>
            </a:pPr>
            <a:r>
              <a:rPr lang="en-US" sz="7970" b="1" dirty="0">
                <a:solidFill>
                  <a:srgbClr val="FFFFFF"/>
                </a:solidFill>
                <a:ea typeface="Arimo Bold"/>
                <a:cs typeface="Arimo Bold"/>
                <a:sym typeface="Arimo Bold"/>
              </a:rPr>
              <a:t>Data Preparation</a:t>
            </a:r>
          </a:p>
        </p:txBody>
      </p:sp>
      <p:sp>
        <p:nvSpPr>
          <p:cNvPr id="7" name="Rectangle 6">
            <a:extLst>
              <a:ext uri="{FF2B5EF4-FFF2-40B4-BE49-F238E27FC236}">
                <a16:creationId xmlns:a16="http://schemas.microsoft.com/office/drawing/2014/main" id="{45AD8E77-1D9E-4323-95EA-C9546D497848}"/>
              </a:ext>
            </a:extLst>
          </p:cNvPr>
          <p:cNvSpPr/>
          <p:nvPr/>
        </p:nvSpPr>
        <p:spPr>
          <a:xfrm>
            <a:off x="3543300" y="3924300"/>
            <a:ext cx="11201400" cy="4524315"/>
          </a:xfrm>
          <a:prstGeom prst="rect">
            <a:avLst/>
          </a:prstGeom>
        </p:spPr>
        <p:txBody>
          <a:bodyPr wrap="square">
            <a:spAutoFit/>
          </a:bodyPr>
          <a:lstStyle/>
          <a:p>
            <a:r>
              <a:rPr lang="en-US" sz="4800" dirty="0">
                <a:solidFill>
                  <a:srgbClr val="FFFFFF"/>
                </a:solidFill>
              </a:rPr>
              <a:t>The data cleaning process involved checking for duplicates and missing values, with no duplicates or missing values found. This ensures the dataset is complete and ready for further analysis and model development.</a:t>
            </a:r>
            <a:endParaRPr lang="en-US" sz="4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6"/>
                </a:lnTo>
                <a:lnTo>
                  <a:pt x="0" y="101966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240000" y="7277100"/>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0" y="1393769"/>
            <a:ext cx="11697902" cy="8893231"/>
            <a:chOff x="0" y="0"/>
            <a:chExt cx="15597203" cy="11857641"/>
          </a:xfrm>
        </p:grpSpPr>
        <p:sp>
          <p:nvSpPr>
            <p:cNvPr id="5" name="Freeform 5"/>
            <p:cNvSpPr/>
            <p:nvPr/>
          </p:nvSpPr>
          <p:spPr>
            <a:xfrm>
              <a:off x="0" y="0"/>
              <a:ext cx="15597251" cy="11857609"/>
            </a:xfrm>
            <a:custGeom>
              <a:avLst/>
              <a:gdLst/>
              <a:ahLst/>
              <a:cxnLst/>
              <a:rect l="l" t="t" r="r" b="b"/>
              <a:pathLst>
                <a:path w="15597251" h="11857609">
                  <a:moveTo>
                    <a:pt x="0" y="0"/>
                  </a:moveTo>
                  <a:lnTo>
                    <a:pt x="15597251" y="0"/>
                  </a:lnTo>
                  <a:lnTo>
                    <a:pt x="15597251" y="11857609"/>
                  </a:lnTo>
                  <a:lnTo>
                    <a:pt x="0" y="11857609"/>
                  </a:lnTo>
                  <a:lnTo>
                    <a:pt x="0" y="0"/>
                  </a:lnTo>
                  <a:close/>
                </a:path>
              </a:pathLst>
            </a:custGeom>
            <a:blipFill>
              <a:blip r:embed="rId6"/>
              <a:stretch>
                <a:fillRect t="-271" b="-272"/>
              </a:stretch>
            </a:blipFill>
          </p:spPr>
        </p:sp>
      </p:grpSp>
      <p:sp>
        <p:nvSpPr>
          <p:cNvPr id="6" name="TextBox 6"/>
          <p:cNvSpPr txBox="1"/>
          <p:nvPr/>
        </p:nvSpPr>
        <p:spPr>
          <a:xfrm>
            <a:off x="0" y="114300"/>
            <a:ext cx="12613714" cy="963408"/>
          </a:xfrm>
          <a:prstGeom prst="rect">
            <a:avLst/>
          </a:prstGeom>
        </p:spPr>
        <p:txBody>
          <a:bodyPr lIns="0" tIns="0" rIns="0" bIns="0" rtlCol="0" anchor="t">
            <a:spAutoFit/>
          </a:bodyPr>
          <a:lstStyle/>
          <a:p>
            <a:pPr algn="l">
              <a:lnSpc>
                <a:spcPts val="7397"/>
              </a:lnSpc>
            </a:pPr>
            <a:r>
              <a:rPr lang="en-US" sz="6164" b="1" dirty="0">
                <a:solidFill>
                  <a:srgbClr val="FFFFFF"/>
                </a:solidFill>
                <a:latin typeface="Arimo Bold"/>
                <a:ea typeface="Arimo Bold"/>
                <a:cs typeface="Arimo Bold"/>
                <a:sym typeface="Arimo Bold"/>
              </a:rPr>
              <a:t>EXPLANATORY DATA ANALYSIS</a:t>
            </a:r>
          </a:p>
        </p:txBody>
      </p:sp>
      <p:sp>
        <p:nvSpPr>
          <p:cNvPr id="7" name="TextBox 7"/>
          <p:cNvSpPr txBox="1"/>
          <p:nvPr/>
        </p:nvSpPr>
        <p:spPr>
          <a:xfrm>
            <a:off x="11834698" y="1602252"/>
            <a:ext cx="6301642" cy="6940052"/>
          </a:xfrm>
          <a:prstGeom prst="rect">
            <a:avLst/>
          </a:prstGeom>
        </p:spPr>
        <p:txBody>
          <a:bodyPr lIns="0" tIns="0" rIns="0" bIns="0" rtlCol="0" anchor="t">
            <a:spAutoFit/>
          </a:bodyPr>
          <a:lstStyle/>
          <a:p>
            <a:pPr algn="ctr">
              <a:lnSpc>
                <a:spcPts val="4239"/>
              </a:lnSpc>
            </a:pPr>
            <a:r>
              <a:rPr lang="en-US" sz="3070" b="1" dirty="0">
                <a:solidFill>
                  <a:srgbClr val="FFFFFF"/>
                </a:solidFill>
                <a:latin typeface="Arimo Bold"/>
                <a:ea typeface="Arimo Bold"/>
                <a:cs typeface="Arimo Bold"/>
                <a:sym typeface="Arimo Bold"/>
              </a:rPr>
              <a:t>Class Distribution Analysis:</a:t>
            </a:r>
          </a:p>
          <a:p>
            <a:pPr marL="663010" lvl="1" indent="-331505" algn="l">
              <a:lnSpc>
                <a:spcPts val="4237"/>
              </a:lnSpc>
              <a:buAutoNum type="arabicPeriod"/>
            </a:pPr>
            <a:r>
              <a:rPr lang="en-US" sz="3070" b="1" dirty="0">
                <a:solidFill>
                  <a:srgbClr val="FFFFFF"/>
                </a:solidFill>
                <a:latin typeface="Arimo Bold"/>
                <a:ea typeface="Arimo Bold"/>
                <a:cs typeface="Arimo Bold"/>
                <a:sym typeface="Arimo Bold"/>
              </a:rPr>
              <a:t>Data shows a balanced distribution between phishing and legitimate websites, aiding in model training accuracy.</a:t>
            </a:r>
          </a:p>
          <a:p>
            <a:pPr marL="663010" lvl="1" indent="-331505" algn="l">
              <a:lnSpc>
                <a:spcPts val="4237"/>
              </a:lnSpc>
              <a:buAutoNum type="arabicPeriod"/>
            </a:pPr>
            <a:r>
              <a:rPr lang="en-US" sz="3070" b="1" dirty="0">
                <a:solidFill>
                  <a:srgbClr val="FFFFFF"/>
                </a:solidFill>
                <a:latin typeface="Arimo Bold"/>
                <a:ea typeface="Arimo Bold"/>
                <a:cs typeface="Arimo Bold"/>
                <a:sym typeface="Arimo Bold"/>
              </a:rPr>
              <a:t>Nearly equal representation improves the model's ability to distinguish between phishing (label 0) and legitimate (label 1) websites effectively.</a:t>
            </a:r>
          </a:p>
          <a:p>
            <a:pPr algn="ctr">
              <a:lnSpc>
                <a:spcPts val="4239"/>
              </a:lnSpc>
            </a:pPr>
            <a:endParaRPr lang="en-US" sz="3070" b="1" dirty="0">
              <a:solidFill>
                <a:srgbClr val="FFFFFF"/>
              </a:solidFill>
              <a:latin typeface="Arimo Bold"/>
              <a:ea typeface="Arimo Bold"/>
              <a:cs typeface="Arimo Bold"/>
              <a:sym typeface="Arimo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1187</Words>
  <Application>Microsoft Office PowerPoint</Application>
  <PresentationFormat>Custom</PresentationFormat>
  <Paragraphs>198</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Arimo Bold Italics</vt:lpstr>
      <vt:lpstr>Cambria</vt:lpstr>
      <vt:lpstr>Arial</vt:lpstr>
      <vt:lpstr>Calibri</vt:lpstr>
      <vt:lpstr>DM Sans</vt:lpstr>
      <vt:lpstr>Arimo Bold</vt:lpstr>
      <vt:lpstr>DM Sans Bold</vt:lpstr>
      <vt:lpstr>Open Sauce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Presentation.pptx</dc:title>
  <dc:creator>Dave</dc:creator>
  <cp:lastModifiedBy>Dave</cp:lastModifiedBy>
  <cp:revision>10</cp:revision>
  <dcterms:created xsi:type="dcterms:W3CDTF">2006-08-16T00:00:00Z</dcterms:created>
  <dcterms:modified xsi:type="dcterms:W3CDTF">2024-11-08T07:19:19Z</dcterms:modified>
  <dc:identifier>DAGV1BdStH0</dc:identifier>
</cp:coreProperties>
</file>